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27"/>
  </p:notesMasterIdLst>
  <p:handoutMasterIdLst>
    <p:handoutMasterId r:id="rId28"/>
  </p:handoutMasterIdLst>
  <p:sldIdLst>
    <p:sldId id="330" r:id="rId2"/>
    <p:sldId id="321" r:id="rId3"/>
    <p:sldId id="322" r:id="rId4"/>
    <p:sldId id="324" r:id="rId5"/>
    <p:sldId id="323" r:id="rId6"/>
    <p:sldId id="326" r:id="rId7"/>
    <p:sldId id="303" r:id="rId8"/>
    <p:sldId id="327" r:id="rId9"/>
    <p:sldId id="302" r:id="rId10"/>
    <p:sldId id="305" r:id="rId11"/>
    <p:sldId id="306" r:id="rId12"/>
    <p:sldId id="307" r:id="rId13"/>
    <p:sldId id="308" r:id="rId14"/>
    <p:sldId id="309" r:id="rId15"/>
    <p:sldId id="310" r:id="rId16"/>
    <p:sldId id="311" r:id="rId17"/>
    <p:sldId id="312" r:id="rId18"/>
    <p:sldId id="313" r:id="rId19"/>
    <p:sldId id="314" r:id="rId20"/>
    <p:sldId id="315" r:id="rId21"/>
    <p:sldId id="316" r:id="rId22"/>
    <p:sldId id="328" r:id="rId23"/>
    <p:sldId id="318" r:id="rId24"/>
    <p:sldId id="329" r:id="rId25"/>
    <p:sldId id="332" r:id="rId26"/>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8" userDrawn="1">
          <p15:clr>
            <a:srgbClr val="F26B43"/>
          </p15:clr>
        </p15:guide>
        <p15:guide id="2" pos="415" userDrawn="1">
          <p15:clr>
            <a:srgbClr val="F26B43"/>
          </p15:clr>
        </p15:guide>
        <p15:guide id="3" orient="horz" pos="777" userDrawn="1">
          <p15:clr>
            <a:srgbClr val="F26B43"/>
          </p15:clr>
        </p15:guide>
        <p15:guide id="4" orient="horz" pos="1117" userDrawn="1">
          <p15:clr>
            <a:srgbClr val="A4A3A4"/>
          </p15:clr>
        </p15:guide>
        <p15:guide id="5" pos="665" userDrawn="1">
          <p15:clr>
            <a:srgbClr val="A4A3A4"/>
          </p15:clr>
        </p15:guide>
        <p15:guide id="6" orient="horz" pos="1344" userDrawn="1">
          <p15:clr>
            <a:srgbClr val="A4A3A4"/>
          </p15:clr>
        </p15:guide>
        <p15:guide id="7" pos="7129" userDrawn="1">
          <p15:clr>
            <a:srgbClr val="A4A3A4"/>
          </p15:clr>
        </p15:guide>
        <p15:guide id="8" orient="horz" pos="3906" userDrawn="1">
          <p15:clr>
            <a:srgbClr val="A4A3A4"/>
          </p15:clr>
        </p15:guide>
        <p15:guide id="9" pos="5632" userDrawn="1">
          <p15:clr>
            <a:srgbClr val="A4A3A4"/>
          </p15:clr>
        </p15:guide>
        <p15:guide id="10" pos="37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Esbjørn" initials="AE" lastIdx="8" clrIdx="0">
    <p:extLst>
      <p:ext uri="{19B8F6BF-5375-455C-9EA6-DF929625EA0E}">
        <p15:presenceInfo xmlns:p15="http://schemas.microsoft.com/office/powerpoint/2012/main" userId="Anna Esbjør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C58D"/>
    <a:srgbClr val="648956"/>
    <a:srgbClr val="FAEFD0"/>
    <a:srgbClr val="60B442"/>
    <a:srgbClr val="F0CE70"/>
    <a:srgbClr val="FFFFFF"/>
    <a:srgbClr val="7FC765"/>
    <a:srgbClr val="549E39"/>
    <a:srgbClr val="C1E3FF"/>
    <a:srgbClr val="FFD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7" autoAdjust="0"/>
    <p:restoredTop sz="94660"/>
  </p:normalViewPr>
  <p:slideViewPr>
    <p:cSldViewPr snapToGrid="0">
      <p:cViewPr varScale="1">
        <p:scale>
          <a:sx n="71" d="100"/>
          <a:sy n="71" d="100"/>
        </p:scale>
        <p:origin x="666" y="60"/>
      </p:cViewPr>
      <p:guideLst>
        <p:guide orient="horz" pos="368"/>
        <p:guide pos="415"/>
        <p:guide orient="horz" pos="777"/>
        <p:guide orient="horz" pos="1117"/>
        <p:guide pos="665"/>
        <p:guide orient="horz" pos="1344"/>
        <p:guide pos="7129"/>
        <p:guide orient="horz" pos="3906"/>
        <p:guide pos="5632"/>
        <p:guide pos="3704"/>
      </p:guideLst>
    </p:cSldViewPr>
  </p:slideViewPr>
  <p:notesTextViewPr>
    <p:cViewPr>
      <p:scale>
        <a:sx n="3" d="2"/>
        <a:sy n="3" d="2"/>
      </p:scale>
      <p:origin x="0" y="0"/>
    </p:cViewPr>
  </p:notesTextViewPr>
  <p:sorterViewPr>
    <p:cViewPr>
      <p:scale>
        <a:sx n="200" d="100"/>
        <a:sy n="200" d="100"/>
      </p:scale>
      <p:origin x="0" y="-64036"/>
    </p:cViewPr>
  </p:sorterViewPr>
  <p:notesViewPr>
    <p:cSldViewPr snapToGrid="0" showGuides="1">
      <p:cViewPr varScale="1">
        <p:scale>
          <a:sx n="47" d="100"/>
          <a:sy n="47" d="100"/>
        </p:scale>
        <p:origin x="2792" y="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D7B0F3FF-5CED-4B6A-82ED-16A784DCE563}"/>
              </a:ext>
            </a:extLst>
          </p:cNvPr>
          <p:cNvSpPr>
            <a:spLocks noGrp="1"/>
          </p:cNvSpPr>
          <p:nvPr>
            <p:ph type="hdr" sz="quarter"/>
          </p:nvPr>
        </p:nvSpPr>
        <p:spPr>
          <a:xfrm>
            <a:off x="1" y="0"/>
            <a:ext cx="2945659" cy="498136"/>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339FCBA0-3385-4B62-834E-C3B85DA9FD4C}"/>
              </a:ext>
            </a:extLst>
          </p:cNvPr>
          <p:cNvSpPr>
            <a:spLocks noGrp="1"/>
          </p:cNvSpPr>
          <p:nvPr>
            <p:ph type="dt" sz="quarter" idx="1"/>
          </p:nvPr>
        </p:nvSpPr>
        <p:spPr>
          <a:xfrm>
            <a:off x="3850444" y="0"/>
            <a:ext cx="2945659" cy="498136"/>
          </a:xfrm>
          <a:prstGeom prst="rect">
            <a:avLst/>
          </a:prstGeom>
        </p:spPr>
        <p:txBody>
          <a:bodyPr vert="horz" lIns="91440" tIns="45720" rIns="91440" bIns="45720" rtlCol="0"/>
          <a:lstStyle>
            <a:lvl1pPr algn="r">
              <a:defRPr sz="1200"/>
            </a:lvl1pPr>
          </a:lstStyle>
          <a:p>
            <a:fld id="{9496E72A-D8E6-47D7-B517-45DD57607F2A}" type="datetimeFigureOut">
              <a:rPr lang="da-DK" smtClean="0"/>
              <a:t>17-02-2022</a:t>
            </a:fld>
            <a:endParaRPr lang="da-DK"/>
          </a:p>
        </p:txBody>
      </p:sp>
      <p:sp>
        <p:nvSpPr>
          <p:cNvPr id="4" name="Pladsholder til sidefod 3">
            <a:extLst>
              <a:ext uri="{FF2B5EF4-FFF2-40B4-BE49-F238E27FC236}">
                <a16:creationId xmlns:a16="http://schemas.microsoft.com/office/drawing/2014/main" id="{FB23BE44-B085-4107-ACE5-524B68487122}"/>
              </a:ext>
            </a:extLst>
          </p:cNvPr>
          <p:cNvSpPr>
            <a:spLocks noGrp="1"/>
          </p:cNvSpPr>
          <p:nvPr>
            <p:ph type="ftr" sz="quarter" idx="2"/>
          </p:nvPr>
        </p:nvSpPr>
        <p:spPr>
          <a:xfrm>
            <a:off x="1" y="9430092"/>
            <a:ext cx="2945659" cy="498135"/>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90CF9A19-325D-4D4D-ACED-915367841F36}"/>
              </a:ext>
            </a:extLst>
          </p:cNvPr>
          <p:cNvSpPr>
            <a:spLocks noGrp="1"/>
          </p:cNvSpPr>
          <p:nvPr>
            <p:ph type="sldNum" sz="quarter" idx="3"/>
          </p:nvPr>
        </p:nvSpPr>
        <p:spPr>
          <a:xfrm>
            <a:off x="3850444" y="9430092"/>
            <a:ext cx="2945659" cy="498135"/>
          </a:xfrm>
          <a:prstGeom prst="rect">
            <a:avLst/>
          </a:prstGeom>
        </p:spPr>
        <p:txBody>
          <a:bodyPr vert="horz" lIns="91440" tIns="45720" rIns="91440" bIns="45720" rtlCol="0" anchor="b"/>
          <a:lstStyle>
            <a:lvl1pPr algn="r">
              <a:defRPr sz="1200"/>
            </a:lvl1pPr>
          </a:lstStyle>
          <a:p>
            <a:fld id="{DF3A7F2C-59EE-49EA-B350-F549E63F3043}" type="slidenum">
              <a:rPr lang="da-DK" smtClean="0"/>
              <a:t>‹nr.›</a:t>
            </a:fld>
            <a:endParaRPr lang="da-DK"/>
          </a:p>
        </p:txBody>
      </p:sp>
    </p:spTree>
    <p:extLst>
      <p:ext uri="{BB962C8B-B14F-4D97-AF65-F5344CB8AC3E}">
        <p14:creationId xmlns:p14="http://schemas.microsoft.com/office/powerpoint/2010/main" val="16945380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0"/>
            <a:ext cx="2945659" cy="49813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4" y="0"/>
            <a:ext cx="2945659" cy="498136"/>
          </a:xfrm>
          <a:prstGeom prst="rect">
            <a:avLst/>
          </a:prstGeom>
        </p:spPr>
        <p:txBody>
          <a:bodyPr vert="horz" lIns="91440" tIns="45720" rIns="91440" bIns="45720" rtlCol="0"/>
          <a:lstStyle>
            <a:lvl1pPr algn="r">
              <a:defRPr sz="1200"/>
            </a:lvl1pPr>
          </a:lstStyle>
          <a:p>
            <a:fld id="{012245DE-E736-4D34-BA23-BA467BAA4540}" type="datetimeFigureOut">
              <a:rPr lang="da-DK" smtClean="0"/>
              <a:t>17-02-2022</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1" y="9430092"/>
            <a:ext cx="2945659" cy="49813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4" y="9430092"/>
            <a:ext cx="2945659" cy="498135"/>
          </a:xfrm>
          <a:prstGeom prst="rect">
            <a:avLst/>
          </a:prstGeom>
        </p:spPr>
        <p:txBody>
          <a:bodyPr vert="horz" lIns="91440" tIns="45720" rIns="91440" bIns="45720" rtlCol="0" anchor="b"/>
          <a:lstStyle>
            <a:lvl1pPr algn="r">
              <a:defRPr sz="1200"/>
            </a:lvl1pPr>
          </a:lstStyle>
          <a:p>
            <a:fld id="{86D75892-93FA-4785-917D-A50D18DE3C9E}" type="slidenum">
              <a:rPr lang="da-DK" smtClean="0"/>
              <a:t>‹nr.›</a:t>
            </a:fld>
            <a:endParaRPr lang="da-DK"/>
          </a:p>
        </p:txBody>
      </p:sp>
    </p:spTree>
    <p:extLst>
      <p:ext uri="{BB962C8B-B14F-4D97-AF65-F5344CB8AC3E}">
        <p14:creationId xmlns:p14="http://schemas.microsoft.com/office/powerpoint/2010/main" val="333500509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Skriv gerne egen undertitel </a:t>
            </a:r>
          </a:p>
          <a:p>
            <a:endParaRPr lang="da-DK" dirty="0"/>
          </a:p>
        </p:txBody>
      </p:sp>
      <p:sp>
        <p:nvSpPr>
          <p:cNvPr id="4" name="Pladsholder til slidenummer 3"/>
          <p:cNvSpPr>
            <a:spLocks noGrp="1"/>
          </p:cNvSpPr>
          <p:nvPr>
            <p:ph type="sldNum" sz="quarter" idx="5"/>
          </p:nvPr>
        </p:nvSpPr>
        <p:spPr/>
        <p:txBody>
          <a:bodyPr/>
          <a:lstStyle/>
          <a:p>
            <a:fld id="{86D75892-93FA-4785-917D-A50D18DE3C9E}" type="slidenum">
              <a:rPr lang="da-DK" smtClean="0"/>
              <a:t>1</a:t>
            </a:fld>
            <a:endParaRPr lang="da-DK"/>
          </a:p>
        </p:txBody>
      </p:sp>
    </p:spTree>
    <p:extLst>
      <p:ext uri="{BB962C8B-B14F-4D97-AF65-F5344CB8AC3E}">
        <p14:creationId xmlns:p14="http://schemas.microsoft.com/office/powerpoint/2010/main" val="711270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Otte Anker Nielsen, der er professor på DTU, har udarbejdet denne figur, der viser forskellige virkemidler, der kan nedbringe transportsektorens Co2-udslip. Den viser at bystrukturen spiller en central rolle og at det er en indsats, der ikke koster de store investeringer. Samtidig viser figuren, at bystrukturen ikke kan stå alene. En forbedret </a:t>
            </a:r>
            <a:r>
              <a:rPr lang="da-DK" dirty="0" err="1"/>
              <a:t>bytruktur</a:t>
            </a:r>
            <a:r>
              <a:rPr lang="da-DK" dirty="0"/>
              <a:t> og optimering af den kollektive trafik kan f.eks. Samtænkes med deleøkonomi og </a:t>
            </a:r>
            <a:r>
              <a:rPr lang="da-DK" dirty="0" err="1"/>
              <a:t>samkørstel</a:t>
            </a:r>
            <a:r>
              <a:rPr lang="da-DK" dirty="0"/>
              <a:t> i sammenhængende mobilitetsplaner</a:t>
            </a:r>
          </a:p>
          <a:p>
            <a:endParaRPr lang="da-DK" dirty="0"/>
          </a:p>
        </p:txBody>
      </p:sp>
      <p:sp>
        <p:nvSpPr>
          <p:cNvPr id="4" name="Pladsholder til slidenummer 3"/>
          <p:cNvSpPr>
            <a:spLocks noGrp="1"/>
          </p:cNvSpPr>
          <p:nvPr>
            <p:ph type="sldNum" sz="quarter" idx="5"/>
          </p:nvPr>
        </p:nvSpPr>
        <p:spPr/>
        <p:txBody>
          <a:bodyPr/>
          <a:lstStyle/>
          <a:p>
            <a:fld id="{86D75892-93FA-4785-917D-A50D18DE3C9E}" type="slidenum">
              <a:rPr lang="da-DK" smtClean="0"/>
              <a:t>16</a:t>
            </a:fld>
            <a:endParaRPr lang="da-DK"/>
          </a:p>
        </p:txBody>
      </p:sp>
    </p:spTree>
    <p:extLst>
      <p:ext uri="{BB962C8B-B14F-4D97-AF65-F5344CB8AC3E}">
        <p14:creationId xmlns:p14="http://schemas.microsoft.com/office/powerpoint/2010/main" val="3723788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i="1" dirty="0"/>
              <a:t>Stationsnærhedseffekten – hvor langt folk er villige til at gå fra station til bolig eller arbejdsplads – er et essentielt element i samtænkningen af trafik- og byplanlægning. Og effekten rækker flere hundrede meter længere, når stationen er velbetjent og placeret i en levende, bymæssig sammenhæng. Et eksempel på udvikling ved et knudepunkt er Egedal by, der var nomineret til Byplanprisen i 2021</a:t>
            </a:r>
            <a:endParaRPr lang="da-DK" dirty="0"/>
          </a:p>
          <a:p>
            <a:endParaRPr lang="da-DK" dirty="0"/>
          </a:p>
        </p:txBody>
      </p:sp>
      <p:sp>
        <p:nvSpPr>
          <p:cNvPr id="4" name="Pladsholder til slidenummer 3"/>
          <p:cNvSpPr>
            <a:spLocks noGrp="1"/>
          </p:cNvSpPr>
          <p:nvPr>
            <p:ph type="sldNum" sz="quarter" idx="5"/>
          </p:nvPr>
        </p:nvSpPr>
        <p:spPr/>
        <p:txBody>
          <a:bodyPr/>
          <a:lstStyle/>
          <a:p>
            <a:fld id="{86D75892-93FA-4785-917D-A50D18DE3C9E}" type="slidenum">
              <a:rPr lang="da-DK" smtClean="0"/>
              <a:t>17</a:t>
            </a:fld>
            <a:endParaRPr lang="da-DK"/>
          </a:p>
        </p:txBody>
      </p:sp>
    </p:spTree>
    <p:extLst>
      <p:ext uri="{BB962C8B-B14F-4D97-AF65-F5344CB8AC3E}">
        <p14:creationId xmlns:p14="http://schemas.microsoft.com/office/powerpoint/2010/main" val="2004055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Samtidig med parker- og </a:t>
            </a:r>
            <a:r>
              <a:rPr lang="da-DK" dirty="0" err="1"/>
              <a:t>rejsanlægget</a:t>
            </a:r>
            <a:r>
              <a:rPr lang="da-DK" dirty="0"/>
              <a:t> arbejder kommunen for at fremme løsninger med delemobilitet, samkørsel, cykling og andre grønne transportløsninger.</a:t>
            </a:r>
          </a:p>
          <a:p>
            <a:endParaRPr lang="da-DK" dirty="0"/>
          </a:p>
        </p:txBody>
      </p:sp>
      <p:sp>
        <p:nvSpPr>
          <p:cNvPr id="4" name="Pladsholder til slidenummer 3"/>
          <p:cNvSpPr>
            <a:spLocks noGrp="1"/>
          </p:cNvSpPr>
          <p:nvPr>
            <p:ph type="sldNum" sz="quarter" idx="5"/>
          </p:nvPr>
        </p:nvSpPr>
        <p:spPr/>
        <p:txBody>
          <a:bodyPr/>
          <a:lstStyle/>
          <a:p>
            <a:fld id="{86D75892-93FA-4785-917D-A50D18DE3C9E}" type="slidenum">
              <a:rPr lang="da-DK" smtClean="0"/>
              <a:t>18</a:t>
            </a:fld>
            <a:endParaRPr lang="da-DK"/>
          </a:p>
        </p:txBody>
      </p:sp>
    </p:spTree>
    <p:extLst>
      <p:ext uri="{BB962C8B-B14F-4D97-AF65-F5344CB8AC3E}">
        <p14:creationId xmlns:p14="http://schemas.microsoft.com/office/powerpoint/2010/main" val="4235113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6D75892-93FA-4785-917D-A50D18DE3C9E}" type="slidenum">
              <a:rPr lang="da-DK" smtClean="0"/>
              <a:t>19</a:t>
            </a:fld>
            <a:endParaRPr lang="da-DK"/>
          </a:p>
        </p:txBody>
      </p:sp>
    </p:spTree>
    <p:extLst>
      <p:ext uri="{BB962C8B-B14F-4D97-AF65-F5344CB8AC3E}">
        <p14:creationId xmlns:p14="http://schemas.microsoft.com/office/powerpoint/2010/main" val="3821639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6D75892-93FA-4785-917D-A50D18DE3C9E}" type="slidenum">
              <a:rPr lang="da-DK" smtClean="0"/>
              <a:t>20</a:t>
            </a:fld>
            <a:endParaRPr lang="da-DK"/>
          </a:p>
        </p:txBody>
      </p:sp>
    </p:spTree>
    <p:extLst>
      <p:ext uri="{BB962C8B-B14F-4D97-AF65-F5344CB8AC3E}">
        <p14:creationId xmlns:p14="http://schemas.microsoft.com/office/powerpoint/2010/main" val="3669740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 Copenhagen </a:t>
            </a:r>
            <a:r>
              <a:rPr lang="da-DK" dirty="0" err="1"/>
              <a:t>Village</a:t>
            </a:r>
            <a:r>
              <a:rPr lang="da-DK" dirty="0"/>
              <a:t> – der er et kollegiebyggeri, deles man om fællesfaciliteter og ved Glostrup station, der bliver et markant trafikknudepunkt i 2025 eksperimenteres der med byrum, der kan styrke en spændende stationsforplads, hvor skift mellem transportformer forbedres. Som et led i denne ambition har kommunen valgt at teste, hvordan delemobilitetsløsninger kan bruges.</a:t>
            </a:r>
          </a:p>
          <a:p>
            <a:endParaRPr lang="da-DK" dirty="0"/>
          </a:p>
        </p:txBody>
      </p:sp>
      <p:sp>
        <p:nvSpPr>
          <p:cNvPr id="4" name="Pladsholder til slidenummer 3"/>
          <p:cNvSpPr>
            <a:spLocks noGrp="1"/>
          </p:cNvSpPr>
          <p:nvPr>
            <p:ph type="sldNum" sz="quarter" idx="5"/>
          </p:nvPr>
        </p:nvSpPr>
        <p:spPr/>
        <p:txBody>
          <a:bodyPr/>
          <a:lstStyle/>
          <a:p>
            <a:fld id="{86D75892-93FA-4785-917D-A50D18DE3C9E}" type="slidenum">
              <a:rPr lang="da-DK" smtClean="0"/>
              <a:t>21</a:t>
            </a:fld>
            <a:endParaRPr lang="da-DK"/>
          </a:p>
        </p:txBody>
      </p:sp>
    </p:spTree>
    <p:extLst>
      <p:ext uri="{BB962C8B-B14F-4D97-AF65-F5344CB8AC3E}">
        <p14:creationId xmlns:p14="http://schemas.microsoft.com/office/powerpoint/2010/main" val="2383196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Se evt. uddybning i hæftet side 4</a:t>
            </a:r>
          </a:p>
          <a:p>
            <a:endParaRPr lang="da-DK" dirty="0"/>
          </a:p>
        </p:txBody>
      </p:sp>
      <p:sp>
        <p:nvSpPr>
          <p:cNvPr id="4" name="Pladsholder til slidenummer 3"/>
          <p:cNvSpPr>
            <a:spLocks noGrp="1"/>
          </p:cNvSpPr>
          <p:nvPr>
            <p:ph type="sldNum" sz="quarter" idx="5"/>
          </p:nvPr>
        </p:nvSpPr>
        <p:spPr/>
        <p:txBody>
          <a:bodyPr/>
          <a:lstStyle/>
          <a:p>
            <a:fld id="{86D75892-93FA-4785-917D-A50D18DE3C9E}" type="slidenum">
              <a:rPr lang="da-DK" smtClean="0"/>
              <a:t>22</a:t>
            </a:fld>
            <a:endParaRPr lang="da-DK"/>
          </a:p>
        </p:txBody>
      </p:sp>
    </p:spTree>
    <p:extLst>
      <p:ext uri="{BB962C8B-B14F-4D97-AF65-F5344CB8AC3E}">
        <p14:creationId xmlns:p14="http://schemas.microsoft.com/office/powerpoint/2010/main" val="3497051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Se evt. uddybning i hæftets side 5 </a:t>
            </a:r>
          </a:p>
          <a:p>
            <a:endParaRPr lang="da-DK" dirty="0"/>
          </a:p>
        </p:txBody>
      </p:sp>
      <p:sp>
        <p:nvSpPr>
          <p:cNvPr id="4" name="Pladsholder til slidenummer 3"/>
          <p:cNvSpPr>
            <a:spLocks noGrp="1"/>
          </p:cNvSpPr>
          <p:nvPr>
            <p:ph type="sldNum" sz="quarter" idx="5"/>
          </p:nvPr>
        </p:nvSpPr>
        <p:spPr/>
        <p:txBody>
          <a:bodyPr/>
          <a:lstStyle/>
          <a:p>
            <a:fld id="{86D75892-93FA-4785-917D-A50D18DE3C9E}" type="slidenum">
              <a:rPr lang="da-DK" smtClean="0"/>
              <a:t>23</a:t>
            </a:fld>
            <a:endParaRPr lang="da-DK"/>
          </a:p>
        </p:txBody>
      </p:sp>
    </p:spTree>
    <p:extLst>
      <p:ext uri="{BB962C8B-B14F-4D97-AF65-F5344CB8AC3E}">
        <p14:creationId xmlns:p14="http://schemas.microsoft.com/office/powerpoint/2010/main" val="2310379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6D75892-93FA-4785-917D-A50D18DE3C9E}" type="slidenum">
              <a:rPr lang="da-DK" smtClean="0"/>
              <a:t>2</a:t>
            </a:fld>
            <a:endParaRPr lang="da-DK"/>
          </a:p>
        </p:txBody>
      </p:sp>
    </p:spTree>
    <p:extLst>
      <p:ext uri="{BB962C8B-B14F-4D97-AF65-F5344CB8AC3E}">
        <p14:creationId xmlns:p14="http://schemas.microsoft.com/office/powerpoint/2010/main" val="208319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Hvis disse slides benyttes kan du indsætte tal fra din egen kommune</a:t>
            </a:r>
          </a:p>
          <a:p>
            <a:endParaRPr lang="da-DK" dirty="0"/>
          </a:p>
        </p:txBody>
      </p:sp>
      <p:sp>
        <p:nvSpPr>
          <p:cNvPr id="4" name="Pladsholder til slidenummer 3"/>
          <p:cNvSpPr>
            <a:spLocks noGrp="1"/>
          </p:cNvSpPr>
          <p:nvPr>
            <p:ph type="sldNum" sz="quarter" idx="5"/>
          </p:nvPr>
        </p:nvSpPr>
        <p:spPr/>
        <p:txBody>
          <a:bodyPr/>
          <a:lstStyle/>
          <a:p>
            <a:fld id="{86D75892-93FA-4785-917D-A50D18DE3C9E}" type="slidenum">
              <a:rPr lang="da-DK" smtClean="0"/>
              <a:t>4</a:t>
            </a:fld>
            <a:endParaRPr lang="da-DK"/>
          </a:p>
        </p:txBody>
      </p:sp>
    </p:spTree>
    <p:extLst>
      <p:ext uri="{BB962C8B-B14F-4D97-AF65-F5344CB8AC3E}">
        <p14:creationId xmlns:p14="http://schemas.microsoft.com/office/powerpoint/2010/main" val="2600964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Hvis disse slides benyttes kan du indsætte tal fra din egen kommune</a:t>
            </a:r>
          </a:p>
          <a:p>
            <a:endParaRPr lang="da-DK" dirty="0"/>
          </a:p>
        </p:txBody>
      </p:sp>
      <p:sp>
        <p:nvSpPr>
          <p:cNvPr id="4" name="Pladsholder til slidenummer 3"/>
          <p:cNvSpPr>
            <a:spLocks noGrp="1"/>
          </p:cNvSpPr>
          <p:nvPr>
            <p:ph type="sldNum" sz="quarter" idx="5"/>
          </p:nvPr>
        </p:nvSpPr>
        <p:spPr/>
        <p:txBody>
          <a:bodyPr/>
          <a:lstStyle/>
          <a:p>
            <a:fld id="{86D75892-93FA-4785-917D-A50D18DE3C9E}" type="slidenum">
              <a:rPr lang="da-DK" smtClean="0"/>
              <a:t>5</a:t>
            </a:fld>
            <a:endParaRPr lang="da-DK"/>
          </a:p>
        </p:txBody>
      </p:sp>
    </p:spTree>
    <p:extLst>
      <p:ext uri="{BB962C8B-B14F-4D97-AF65-F5344CB8AC3E}">
        <p14:creationId xmlns:p14="http://schemas.microsoft.com/office/powerpoint/2010/main" val="1348459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6D75892-93FA-4785-917D-A50D18DE3C9E}" type="slidenum">
              <a:rPr lang="da-DK" smtClean="0"/>
              <a:t>9</a:t>
            </a:fld>
            <a:endParaRPr lang="da-DK"/>
          </a:p>
        </p:txBody>
      </p:sp>
    </p:spTree>
    <p:extLst>
      <p:ext uri="{BB962C8B-B14F-4D97-AF65-F5344CB8AC3E}">
        <p14:creationId xmlns:p14="http://schemas.microsoft.com/office/powerpoint/2010/main" val="849435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 fundamentet til det nye rådhus anvendes 1.088 ton genanvendt tilslag. Derudover er 4.500 tom beton kørt blot to kilometer til en anden byggeplads i kommunen, hvor det er brugt til bundsikring og ca. 4.000 ton er blevet knust og kørt tilbage til byggepladsen i </a:t>
            </a:r>
            <a:r>
              <a:rPr lang="da-DK" dirty="0" err="1"/>
              <a:t>Taastrupgaard</a:t>
            </a:r>
            <a:r>
              <a:rPr lang="da-DK" dirty="0"/>
              <a:t> til bundsikring.</a:t>
            </a:r>
          </a:p>
          <a:p>
            <a:endParaRPr lang="da-DK" dirty="0"/>
          </a:p>
        </p:txBody>
      </p:sp>
      <p:sp>
        <p:nvSpPr>
          <p:cNvPr id="4" name="Pladsholder til slidenummer 3"/>
          <p:cNvSpPr>
            <a:spLocks noGrp="1"/>
          </p:cNvSpPr>
          <p:nvPr>
            <p:ph type="sldNum" sz="quarter" idx="5"/>
          </p:nvPr>
        </p:nvSpPr>
        <p:spPr/>
        <p:txBody>
          <a:bodyPr/>
          <a:lstStyle/>
          <a:p>
            <a:fld id="{86D75892-93FA-4785-917D-A50D18DE3C9E}" type="slidenum">
              <a:rPr lang="da-DK" smtClean="0"/>
              <a:t>10</a:t>
            </a:fld>
            <a:endParaRPr lang="da-DK"/>
          </a:p>
        </p:txBody>
      </p:sp>
    </p:spTree>
    <p:extLst>
      <p:ext uri="{BB962C8B-B14F-4D97-AF65-F5344CB8AC3E}">
        <p14:creationId xmlns:p14="http://schemas.microsoft.com/office/powerpoint/2010/main" val="1595301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Fotoet er fra Odense, hvor man har arbejdet meget bevidst med at opstille kvalitetskriterier for </a:t>
            </a:r>
            <a:r>
              <a:rPr lang="da-DK" dirty="0" err="1"/>
              <a:t>byfortætning</a:t>
            </a:r>
            <a:r>
              <a:rPr lang="da-DK" dirty="0"/>
              <a:t> Foto: </a:t>
            </a:r>
            <a:r>
              <a:rPr lang="da-DK" dirty="0" err="1"/>
              <a:t>Entasis</a:t>
            </a:r>
            <a:endParaRPr lang="da-DK" dirty="0"/>
          </a:p>
          <a:p>
            <a:endParaRPr lang="da-DK" dirty="0"/>
          </a:p>
        </p:txBody>
      </p:sp>
      <p:sp>
        <p:nvSpPr>
          <p:cNvPr id="4" name="Pladsholder til slidenummer 3"/>
          <p:cNvSpPr>
            <a:spLocks noGrp="1"/>
          </p:cNvSpPr>
          <p:nvPr>
            <p:ph type="sldNum" sz="quarter" idx="5"/>
          </p:nvPr>
        </p:nvSpPr>
        <p:spPr/>
        <p:txBody>
          <a:bodyPr/>
          <a:lstStyle/>
          <a:p>
            <a:fld id="{86D75892-93FA-4785-917D-A50D18DE3C9E}" type="slidenum">
              <a:rPr lang="da-DK" smtClean="0"/>
              <a:t>11</a:t>
            </a:fld>
            <a:endParaRPr lang="da-DK"/>
          </a:p>
        </p:txBody>
      </p:sp>
    </p:spTree>
    <p:extLst>
      <p:ext uri="{BB962C8B-B14F-4D97-AF65-F5344CB8AC3E}">
        <p14:creationId xmlns:p14="http://schemas.microsoft.com/office/powerpoint/2010/main" val="2307796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 den 56.000 indbyggere store by Bodø i Norge har kommunen arbejdet strategisk for at sikre en grøn og kompakt udvikling af byen. Byudviklingen er koncentreret i et afgrænset område, som består af bykernen og de omkringliggende områder. En stor del af udviklingen sker på byens gamle, centralt beliggende flyveplads, som flyttes. Det frigiver 290 hektar til byudvikling. Kommuneplanen er brugt offensivt. Der stilles bl.a. krav til bygningshøjder og anvendelse af boligmassen. Zero Emission </a:t>
            </a:r>
            <a:r>
              <a:rPr lang="da-DK" dirty="0" err="1"/>
              <a:t>Neighbourhoods</a:t>
            </a:r>
            <a:r>
              <a:rPr lang="da-DK" dirty="0"/>
              <a:t> er lokalområder, hvor der energieffektiviseres gennem en udveksling af energi. </a:t>
            </a:r>
          </a:p>
          <a:p>
            <a:endParaRPr lang="da-DK" dirty="0"/>
          </a:p>
        </p:txBody>
      </p:sp>
      <p:sp>
        <p:nvSpPr>
          <p:cNvPr id="4" name="Pladsholder til slidenummer 3"/>
          <p:cNvSpPr>
            <a:spLocks noGrp="1"/>
          </p:cNvSpPr>
          <p:nvPr>
            <p:ph type="sldNum" sz="quarter" idx="5"/>
          </p:nvPr>
        </p:nvSpPr>
        <p:spPr/>
        <p:txBody>
          <a:bodyPr/>
          <a:lstStyle/>
          <a:p>
            <a:fld id="{86D75892-93FA-4785-917D-A50D18DE3C9E}" type="slidenum">
              <a:rPr lang="da-DK" smtClean="0"/>
              <a:t>12</a:t>
            </a:fld>
            <a:endParaRPr lang="da-DK"/>
          </a:p>
        </p:txBody>
      </p:sp>
    </p:spTree>
    <p:extLst>
      <p:ext uri="{BB962C8B-B14F-4D97-AF65-F5344CB8AC3E}">
        <p14:creationId xmlns:p14="http://schemas.microsoft.com/office/powerpoint/2010/main" val="3570306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i="1" dirty="0"/>
              <a:t>Årligt energibrug pr. indbygger til transport (GJ) i nordiske byer med varierende tæthed pr. indbygger (m²). Kilde: Næss, P.; Sandberg, S. L. og </a:t>
            </a:r>
            <a:r>
              <a:rPr lang="da-DK" sz="1200" i="1" dirty="0" err="1"/>
              <a:t>Røe</a:t>
            </a:r>
            <a:r>
              <a:rPr lang="da-DK" sz="1200" i="1" dirty="0"/>
              <a:t>, P. G. ”Energy </a:t>
            </a:r>
            <a:r>
              <a:rPr lang="da-DK" sz="1200" i="1" dirty="0" err="1"/>
              <a:t>Use</a:t>
            </a:r>
            <a:r>
              <a:rPr lang="da-DK" sz="1200" i="1" dirty="0"/>
              <a:t> for </a:t>
            </a:r>
            <a:r>
              <a:rPr lang="da-DK" sz="1200" i="1" dirty="0" err="1"/>
              <a:t>Transportation</a:t>
            </a:r>
            <a:r>
              <a:rPr lang="da-DK" sz="1200" i="1" dirty="0"/>
              <a:t> in 22 Nordic Towns.”, Scandinavian </a:t>
            </a:r>
            <a:r>
              <a:rPr lang="da-DK" sz="1200" i="1" dirty="0" err="1"/>
              <a:t>Housing</a:t>
            </a:r>
            <a:r>
              <a:rPr lang="da-DK" sz="1200" i="1" dirty="0"/>
              <a:t> &amp; Planning Research, Vol. 13, No. 2, 1996, 79-97. 106 GJ (Giga)= 1 PJ (Peta Joule).</a:t>
            </a:r>
          </a:p>
          <a:p>
            <a:endParaRPr lang="da-DK" dirty="0"/>
          </a:p>
        </p:txBody>
      </p:sp>
      <p:sp>
        <p:nvSpPr>
          <p:cNvPr id="4" name="Pladsholder til slidenummer 3"/>
          <p:cNvSpPr>
            <a:spLocks noGrp="1"/>
          </p:cNvSpPr>
          <p:nvPr>
            <p:ph type="sldNum" sz="quarter" idx="5"/>
          </p:nvPr>
        </p:nvSpPr>
        <p:spPr/>
        <p:txBody>
          <a:bodyPr/>
          <a:lstStyle/>
          <a:p>
            <a:fld id="{86D75892-93FA-4785-917D-A50D18DE3C9E}" type="slidenum">
              <a:rPr lang="da-DK" smtClean="0"/>
              <a:t>13</a:t>
            </a:fld>
            <a:endParaRPr lang="da-DK"/>
          </a:p>
        </p:txBody>
      </p:sp>
    </p:spTree>
    <p:extLst>
      <p:ext uri="{BB962C8B-B14F-4D97-AF65-F5344CB8AC3E}">
        <p14:creationId xmlns:p14="http://schemas.microsoft.com/office/powerpoint/2010/main" val="2564784566"/>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slide">
    <p:bg>
      <p:bgPr>
        <a:blipFill dpi="0" rotWithShape="1">
          <a:blip r:embed="rId2">
            <a:alphaModFix amt="30000"/>
            <a:duotone>
              <a:schemeClr val="accent1">
                <a:shade val="45000"/>
                <a:satMod val="135000"/>
              </a:schemeClr>
              <a:prstClr val="white"/>
            </a:duotone>
            <a:extLst>
              <a:ext uri="{BEBA8EAE-BF5A-486C-A8C5-ECC9F3942E4B}">
                <a14:imgProps xmlns:a14="http://schemas.microsoft.com/office/drawing/2010/main">
                  <a14:imgLayer r:embed="rId3">
                    <a14:imgEffect>
                      <a14:artisticPlasticWrap/>
                    </a14:imgEffect>
                    <a14:imgEffect>
                      <a14:saturation sat="101000"/>
                    </a14:imgEffect>
                    <a14:imgEffect>
                      <a14:brightnessContrast bright="-35000" contrast="21000"/>
                    </a14:imgEffect>
                  </a14:imgLayer>
                </a14:imgProps>
              </a:ext>
            </a:extLst>
          </a:blip>
          <a:srcRect/>
          <a:stretch>
            <a:fillRect t="-31000" b="-31000"/>
          </a:stretch>
        </a:blipFill>
        <a:effectLst/>
      </p:bgPr>
    </p:bg>
    <p:spTree>
      <p:nvGrpSpPr>
        <p:cNvPr id="1" name=""/>
        <p:cNvGrpSpPr/>
        <p:nvPr/>
      </p:nvGrpSpPr>
      <p:grpSpPr>
        <a:xfrm>
          <a:off x="0" y="0"/>
          <a:ext cx="0" cy="0"/>
          <a:chOff x="0" y="0"/>
          <a:chExt cx="0" cy="0"/>
        </a:xfrm>
      </p:grpSpPr>
      <p:pic>
        <p:nvPicPr>
          <p:cNvPr id="33" name="Billede 32" descr="Et billede, der indeholder tekst&#10;&#10;Automatisk genereret beskrivelse">
            <a:extLst>
              <a:ext uri="{FF2B5EF4-FFF2-40B4-BE49-F238E27FC236}">
                <a16:creationId xmlns:a16="http://schemas.microsoft.com/office/drawing/2014/main" id="{2F0772A9-BE56-4AD2-BA57-DC85199F11B6}"/>
              </a:ext>
            </a:extLst>
          </p:cNvPr>
          <p:cNvPicPr>
            <a:picLocks noChangeAspect="1"/>
          </p:cNvPicPr>
          <p:nvPr userDrawn="1"/>
        </p:nvPicPr>
        <p:blipFill>
          <a:blip r:embed="rId4"/>
          <a:stretch>
            <a:fillRect/>
          </a:stretch>
        </p:blipFill>
        <p:spPr>
          <a:xfrm>
            <a:off x="11351647" y="5433580"/>
            <a:ext cx="773297" cy="881173"/>
          </a:xfrm>
          <a:prstGeom prst="rect">
            <a:avLst/>
          </a:prstGeom>
        </p:spPr>
      </p:pic>
      <p:pic>
        <p:nvPicPr>
          <p:cNvPr id="34" name="Billede 33" descr="Et billede, der indeholder tekst&#10;&#10;Automatisk genereret beskrivelse">
            <a:extLst>
              <a:ext uri="{FF2B5EF4-FFF2-40B4-BE49-F238E27FC236}">
                <a16:creationId xmlns:a16="http://schemas.microsoft.com/office/drawing/2014/main" id="{E705F5F7-B45F-4067-BC50-C02FF85FA3ED}"/>
              </a:ext>
            </a:extLst>
          </p:cNvPr>
          <p:cNvPicPr>
            <a:picLocks noChangeAspect="1"/>
          </p:cNvPicPr>
          <p:nvPr userDrawn="1"/>
        </p:nvPicPr>
        <p:blipFill>
          <a:blip r:embed="rId5"/>
          <a:stretch>
            <a:fillRect/>
          </a:stretch>
        </p:blipFill>
        <p:spPr>
          <a:xfrm>
            <a:off x="9638183" y="5896784"/>
            <a:ext cx="1525953" cy="293746"/>
          </a:xfrm>
          <a:prstGeom prst="rect">
            <a:avLst/>
          </a:prstGeom>
        </p:spPr>
      </p:pic>
      <p:sp>
        <p:nvSpPr>
          <p:cNvPr id="2" name="Title 1"/>
          <p:cNvSpPr>
            <a:spLocks noGrp="1"/>
          </p:cNvSpPr>
          <p:nvPr>
            <p:ph type="ctrTitle"/>
          </p:nvPr>
        </p:nvSpPr>
        <p:spPr>
          <a:xfrm>
            <a:off x="3039049" y="2605849"/>
            <a:ext cx="6113901" cy="1646302"/>
          </a:xfrm>
        </p:spPr>
        <p:txBody>
          <a:bodyPr anchor="b">
            <a:noAutofit/>
          </a:bodyPr>
          <a:lstStyle>
            <a:lvl1pPr algn="ctr">
              <a:defRPr sz="6000">
                <a:solidFill>
                  <a:schemeClr val="accent1"/>
                </a:solidFill>
              </a:defRPr>
            </a:lvl1pPr>
          </a:lstStyle>
          <a:p>
            <a:r>
              <a:rPr lang="da-DK" dirty="0"/>
              <a:t>Klik for at redigere i master</a:t>
            </a:r>
            <a:endParaRPr lang="en-US" dirty="0"/>
          </a:p>
        </p:txBody>
      </p:sp>
      <p:sp>
        <p:nvSpPr>
          <p:cNvPr id="4" name="Date Placeholder 3"/>
          <p:cNvSpPr>
            <a:spLocks noGrp="1"/>
          </p:cNvSpPr>
          <p:nvPr>
            <p:ph type="dt" sz="half" idx="10"/>
          </p:nvPr>
        </p:nvSpPr>
        <p:spPr>
          <a:xfrm>
            <a:off x="7599461" y="6399410"/>
            <a:ext cx="911939" cy="365125"/>
          </a:xfrm>
        </p:spPr>
        <p:txBody>
          <a:bodyPr/>
          <a:lstStyle/>
          <a:p>
            <a:fld id="{228B14E7-344C-4065-9145-11A42BD07642}" type="datetime1">
              <a:rPr lang="en-US" smtClean="0"/>
              <a:t>2/17/2022</a:t>
            </a:fld>
            <a:endParaRPr lang="en-US" dirty="0"/>
          </a:p>
        </p:txBody>
      </p:sp>
      <p:sp>
        <p:nvSpPr>
          <p:cNvPr id="5" name="Footer Placeholder 4"/>
          <p:cNvSpPr>
            <a:spLocks noGrp="1"/>
          </p:cNvSpPr>
          <p:nvPr>
            <p:ph type="ftr" sz="quarter" idx="11"/>
          </p:nvPr>
        </p:nvSpPr>
        <p:spPr>
          <a:xfrm>
            <a:off x="1944846" y="6399016"/>
            <a:ext cx="6297612" cy="365125"/>
          </a:xfrm>
        </p:spPr>
        <p:txBody>
          <a:bodyPr/>
          <a:lstStyle/>
          <a:p>
            <a:r>
              <a:rPr lang="en-US"/>
              <a:t>KTC Sekretariatet  |  Godthåbsvej 83  |  8660 Skanderborg | 7228 2804  |  ktc@ktc.dk | www.ktc.dk</a:t>
            </a:r>
            <a:endParaRPr lang="en-US" dirty="0"/>
          </a:p>
        </p:txBody>
      </p:sp>
      <p:pic>
        <p:nvPicPr>
          <p:cNvPr id="35" name="Billede 34" descr="Et billede, der indeholder tekst, bordservice, plade, service&#10;&#10;Automatisk genereret beskrivelse">
            <a:extLst>
              <a:ext uri="{FF2B5EF4-FFF2-40B4-BE49-F238E27FC236}">
                <a16:creationId xmlns:a16="http://schemas.microsoft.com/office/drawing/2014/main" id="{881260B7-9EAB-4978-8C0C-F45C71D36C7A}"/>
              </a:ext>
            </a:extLst>
          </p:cNvPr>
          <p:cNvPicPr>
            <a:picLocks noChangeAspect="1"/>
          </p:cNvPicPr>
          <p:nvPr userDrawn="1"/>
        </p:nvPicPr>
        <p:blipFill>
          <a:blip r:embed="rId6"/>
          <a:stretch>
            <a:fillRect/>
          </a:stretch>
        </p:blipFill>
        <p:spPr>
          <a:xfrm>
            <a:off x="9634985" y="6399802"/>
            <a:ext cx="1514077" cy="348748"/>
          </a:xfrm>
          <a:prstGeom prst="rect">
            <a:avLst/>
          </a:prstGeom>
        </p:spPr>
      </p:pic>
      <p:pic>
        <p:nvPicPr>
          <p:cNvPr id="22" name="Billede 21">
            <a:extLst>
              <a:ext uri="{FF2B5EF4-FFF2-40B4-BE49-F238E27FC236}">
                <a16:creationId xmlns:a16="http://schemas.microsoft.com/office/drawing/2014/main" id="{E826EAFA-A3C0-49B3-809D-0848891D2A75}"/>
              </a:ext>
            </a:extLst>
          </p:cNvPr>
          <p:cNvPicPr>
            <a:picLocks noChangeAspect="1"/>
          </p:cNvPicPr>
          <p:nvPr userDrawn="1"/>
        </p:nvPicPr>
        <p:blipFill>
          <a:blip r:embed="rId7">
            <a:alphaModFix/>
            <a:duotone>
              <a:prstClr val="black"/>
              <a:schemeClr val="tx2">
                <a:tint val="45000"/>
                <a:satMod val="400000"/>
              </a:schemeClr>
            </a:duotone>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11351647" y="6400407"/>
            <a:ext cx="773297" cy="38501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ugerdefineret layout">
    <p:bg>
      <p:bgPr>
        <a:solidFill>
          <a:srgbClr val="EFC58D">
            <a:alpha val="40000"/>
          </a:srgbClr>
        </a:solidFill>
        <a:effectLst/>
      </p:bgPr>
    </p:bg>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418A2B0C-AE1C-421A-AF0A-0AD529D5DBDF}"/>
              </a:ext>
            </a:extLst>
          </p:cNvPr>
          <p:cNvSpPr>
            <a:spLocks noGrp="1"/>
          </p:cNvSpPr>
          <p:nvPr>
            <p:ph type="dt" sz="half" idx="10"/>
          </p:nvPr>
        </p:nvSpPr>
        <p:spPr/>
        <p:txBody>
          <a:bodyPr/>
          <a:lstStyle/>
          <a:p>
            <a:fld id="{33823CFB-9FFF-4A7E-8A0D-48D568B46E6A}" type="datetime1">
              <a:rPr lang="en-US" smtClean="0"/>
              <a:t>2/17/2022</a:t>
            </a:fld>
            <a:endParaRPr lang="en-US" dirty="0"/>
          </a:p>
        </p:txBody>
      </p:sp>
      <p:sp>
        <p:nvSpPr>
          <p:cNvPr id="4" name="Pladsholder til sidefod 3">
            <a:extLst>
              <a:ext uri="{FF2B5EF4-FFF2-40B4-BE49-F238E27FC236}">
                <a16:creationId xmlns:a16="http://schemas.microsoft.com/office/drawing/2014/main" id="{5A0973E3-6BE5-42B8-A907-ACA1DB1BDCA1}"/>
              </a:ext>
            </a:extLst>
          </p:cNvPr>
          <p:cNvSpPr>
            <a:spLocks noGrp="1"/>
          </p:cNvSpPr>
          <p:nvPr>
            <p:ph type="ftr" sz="quarter" idx="11"/>
          </p:nvPr>
        </p:nvSpPr>
        <p:spPr/>
        <p:txBody>
          <a:bodyPr/>
          <a:lstStyle/>
          <a:p>
            <a:r>
              <a:rPr lang="en-US"/>
              <a:t>KTC Sekretariatet  |  Godthåbsvej 83  |  8660 Skanderborg | 7228 2804  |  ktc@ktc.dk | www.ktc.dk</a:t>
            </a:r>
            <a:endParaRPr lang="en-US" dirty="0"/>
          </a:p>
        </p:txBody>
      </p:sp>
      <p:pic>
        <p:nvPicPr>
          <p:cNvPr id="5" name="Billede 4" descr="Et billede, der indeholder tekst&#10;&#10;Automatisk genereret beskrivelse">
            <a:extLst>
              <a:ext uri="{FF2B5EF4-FFF2-40B4-BE49-F238E27FC236}">
                <a16:creationId xmlns:a16="http://schemas.microsoft.com/office/drawing/2014/main" id="{B3B6C8BD-DA4C-4E4C-8EA0-1EC9CDFED1F7}"/>
              </a:ext>
            </a:extLst>
          </p:cNvPr>
          <p:cNvPicPr>
            <a:picLocks noChangeAspect="1"/>
          </p:cNvPicPr>
          <p:nvPr userDrawn="1"/>
        </p:nvPicPr>
        <p:blipFill>
          <a:blip r:embed="rId2"/>
          <a:stretch>
            <a:fillRect/>
          </a:stretch>
        </p:blipFill>
        <p:spPr>
          <a:xfrm>
            <a:off x="11351647" y="5433580"/>
            <a:ext cx="773297" cy="881173"/>
          </a:xfrm>
          <a:prstGeom prst="rect">
            <a:avLst/>
          </a:prstGeom>
        </p:spPr>
      </p:pic>
      <p:pic>
        <p:nvPicPr>
          <p:cNvPr id="6" name="Billede 5" descr="Et billede, der indeholder tekst&#10;&#10;Automatisk genereret beskrivelse">
            <a:extLst>
              <a:ext uri="{FF2B5EF4-FFF2-40B4-BE49-F238E27FC236}">
                <a16:creationId xmlns:a16="http://schemas.microsoft.com/office/drawing/2014/main" id="{52A9C8E4-F079-462D-AEF9-C9EA21F6AB54}"/>
              </a:ext>
            </a:extLst>
          </p:cNvPr>
          <p:cNvPicPr>
            <a:picLocks noChangeAspect="1"/>
          </p:cNvPicPr>
          <p:nvPr userDrawn="1"/>
        </p:nvPicPr>
        <p:blipFill>
          <a:blip r:embed="rId3"/>
          <a:stretch>
            <a:fillRect/>
          </a:stretch>
        </p:blipFill>
        <p:spPr>
          <a:xfrm>
            <a:off x="9638183" y="5896784"/>
            <a:ext cx="1525953" cy="293746"/>
          </a:xfrm>
          <a:prstGeom prst="rect">
            <a:avLst/>
          </a:prstGeom>
        </p:spPr>
      </p:pic>
      <p:sp>
        <p:nvSpPr>
          <p:cNvPr id="7" name="Title 1">
            <a:extLst>
              <a:ext uri="{FF2B5EF4-FFF2-40B4-BE49-F238E27FC236}">
                <a16:creationId xmlns:a16="http://schemas.microsoft.com/office/drawing/2014/main" id="{3A432D08-C929-498F-86C1-8A09D9E20B43}"/>
              </a:ext>
            </a:extLst>
          </p:cNvPr>
          <p:cNvSpPr txBox="1">
            <a:spLocks/>
          </p:cNvSpPr>
          <p:nvPr userDrawn="1"/>
        </p:nvSpPr>
        <p:spPr>
          <a:xfrm>
            <a:off x="3039049" y="2605849"/>
            <a:ext cx="6113901" cy="1646302"/>
          </a:xfrm>
          <a:prstGeom prst="rect">
            <a:avLst/>
          </a:prstGeom>
        </p:spPr>
        <p:txBody>
          <a:bodyPr vert="horz" lIns="91440" tIns="45720" rIns="91440" bIns="45720" rtlCol="0" anchor="b">
            <a:noAutofit/>
          </a:bodyPr>
          <a:lstStyle>
            <a:lvl1pPr algn="ctr" defTabSz="457200" rtl="0" eaLnBrk="1" latinLnBrk="0" hangingPunct="1">
              <a:spcBef>
                <a:spcPct val="0"/>
              </a:spcBef>
              <a:buNone/>
              <a:defRPr sz="6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pic>
        <p:nvPicPr>
          <p:cNvPr id="8" name="Billede 7" descr="Et billede, der indeholder tekst, bordservice, plade, service&#10;&#10;Automatisk genereret beskrivelse">
            <a:extLst>
              <a:ext uri="{FF2B5EF4-FFF2-40B4-BE49-F238E27FC236}">
                <a16:creationId xmlns:a16="http://schemas.microsoft.com/office/drawing/2014/main" id="{BFC58CDF-4513-4D62-A57A-B7E633FA08B1}"/>
              </a:ext>
            </a:extLst>
          </p:cNvPr>
          <p:cNvPicPr>
            <a:picLocks noChangeAspect="1"/>
          </p:cNvPicPr>
          <p:nvPr userDrawn="1"/>
        </p:nvPicPr>
        <p:blipFill>
          <a:blip r:embed="rId4"/>
          <a:stretch>
            <a:fillRect/>
          </a:stretch>
        </p:blipFill>
        <p:spPr>
          <a:xfrm>
            <a:off x="9634985" y="6399802"/>
            <a:ext cx="1514077" cy="348748"/>
          </a:xfrm>
          <a:prstGeom prst="rect">
            <a:avLst/>
          </a:prstGeom>
        </p:spPr>
      </p:pic>
      <p:pic>
        <p:nvPicPr>
          <p:cNvPr id="9" name="Billede 8">
            <a:extLst>
              <a:ext uri="{FF2B5EF4-FFF2-40B4-BE49-F238E27FC236}">
                <a16:creationId xmlns:a16="http://schemas.microsoft.com/office/drawing/2014/main" id="{3AB3E183-50CA-4E5B-A91C-BF777EDB27A2}"/>
              </a:ext>
            </a:extLst>
          </p:cNvPr>
          <p:cNvPicPr>
            <a:picLocks noChangeAspect="1"/>
          </p:cNvPicPr>
          <p:nvPr userDrawn="1"/>
        </p:nvPicPr>
        <p:blipFill>
          <a:blip r:embed="rId5">
            <a:alphaModFix/>
            <a:duotone>
              <a:prstClr val="black"/>
              <a:schemeClr val="tx2">
                <a:tint val="45000"/>
                <a:satMod val="400000"/>
              </a:schemeClr>
            </a:duotone>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11351647" y="6400407"/>
            <a:ext cx="773297" cy="385010"/>
          </a:xfrm>
          <a:prstGeom prst="rect">
            <a:avLst/>
          </a:prstGeom>
        </p:spPr>
      </p:pic>
      <p:sp>
        <p:nvSpPr>
          <p:cNvPr id="12" name="Title 1">
            <a:extLst>
              <a:ext uri="{FF2B5EF4-FFF2-40B4-BE49-F238E27FC236}">
                <a16:creationId xmlns:a16="http://schemas.microsoft.com/office/drawing/2014/main" id="{2A497A44-26A3-4AAE-98D3-5BB42B6D1116}"/>
              </a:ext>
            </a:extLst>
          </p:cNvPr>
          <p:cNvSpPr>
            <a:spLocks noGrp="1"/>
          </p:cNvSpPr>
          <p:nvPr>
            <p:ph type="ctrTitle"/>
          </p:nvPr>
        </p:nvSpPr>
        <p:spPr>
          <a:xfrm>
            <a:off x="3191449" y="2758249"/>
            <a:ext cx="6113901" cy="1646302"/>
          </a:xfrm>
        </p:spPr>
        <p:txBody>
          <a:bodyPr anchor="b">
            <a:noAutofit/>
          </a:bodyPr>
          <a:lstStyle>
            <a:lvl1pPr algn="ctr">
              <a:defRPr sz="6000">
                <a:solidFill>
                  <a:schemeClr val="accent1"/>
                </a:solidFill>
              </a:defRPr>
            </a:lvl1pPr>
          </a:lstStyle>
          <a:p>
            <a:r>
              <a:rPr lang="da-DK" dirty="0"/>
              <a:t>Klik for at redigere i master</a:t>
            </a:r>
            <a:endParaRPr lang="en-US" dirty="0"/>
          </a:p>
        </p:txBody>
      </p:sp>
    </p:spTree>
    <p:extLst>
      <p:ext uri="{BB962C8B-B14F-4D97-AF65-F5344CB8AC3E}">
        <p14:creationId xmlns:p14="http://schemas.microsoft.com/office/powerpoint/2010/main" val="1795214793"/>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elslide">
    <p:bg>
      <p:bgPr>
        <a:solidFill>
          <a:schemeClr val="accent1">
            <a:alpha val="5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599461" y="6399410"/>
            <a:ext cx="911939" cy="365125"/>
          </a:xfrm>
        </p:spPr>
        <p:txBody>
          <a:bodyPr/>
          <a:lstStyle/>
          <a:p>
            <a:fld id="{228B14E7-344C-4065-9145-11A42BD07642}" type="datetime1">
              <a:rPr lang="en-US" smtClean="0"/>
              <a:t>2/17/2022</a:t>
            </a:fld>
            <a:endParaRPr lang="en-US" dirty="0"/>
          </a:p>
        </p:txBody>
      </p:sp>
      <p:sp>
        <p:nvSpPr>
          <p:cNvPr id="5" name="Footer Placeholder 4"/>
          <p:cNvSpPr>
            <a:spLocks noGrp="1"/>
          </p:cNvSpPr>
          <p:nvPr>
            <p:ph type="ftr" sz="quarter" idx="11"/>
          </p:nvPr>
        </p:nvSpPr>
        <p:spPr>
          <a:xfrm>
            <a:off x="1944846" y="6399016"/>
            <a:ext cx="6297612" cy="365125"/>
          </a:xfrm>
        </p:spPr>
        <p:txBody>
          <a:bodyPr/>
          <a:lstStyle/>
          <a:p>
            <a:r>
              <a:rPr lang="en-US"/>
              <a:t>KTC Sekretariatet  |  Godthåbsvej 83  |  8660 Skanderborg | 7228 2804  |  ktc@ktc.dk | www.ktc.dk</a:t>
            </a:r>
            <a:endParaRPr lang="en-US" dirty="0"/>
          </a:p>
        </p:txBody>
      </p:sp>
      <p:sp>
        <p:nvSpPr>
          <p:cNvPr id="6" name="Slide Number Placeholder 5"/>
          <p:cNvSpPr>
            <a:spLocks noGrp="1"/>
          </p:cNvSpPr>
          <p:nvPr>
            <p:ph type="sldNum" sz="quarter" idx="12"/>
          </p:nvPr>
        </p:nvSpPr>
        <p:spPr>
          <a:xfrm>
            <a:off x="8428394" y="6399016"/>
            <a:ext cx="683339" cy="365125"/>
          </a:xfrm>
          <a:prstGeom prst="rect">
            <a:avLst/>
          </a:prstGeom>
        </p:spPr>
        <p:txBody>
          <a:bodyPr/>
          <a:lstStyle/>
          <a:p>
            <a:fld id="{D57F1E4F-1CFF-5643-939E-217C01CDF565}" type="slidenum">
              <a:rPr lang="en-US" dirty="0"/>
              <a:pPr/>
              <a:t>‹nr.›</a:t>
            </a:fld>
            <a:endParaRPr lang="en-US" dirty="0"/>
          </a:p>
        </p:txBody>
      </p:sp>
      <p:pic>
        <p:nvPicPr>
          <p:cNvPr id="33" name="Billede 32" descr="Et billede, der indeholder tekst&#10;&#10;Automatisk genereret beskrivelse">
            <a:extLst>
              <a:ext uri="{FF2B5EF4-FFF2-40B4-BE49-F238E27FC236}">
                <a16:creationId xmlns:a16="http://schemas.microsoft.com/office/drawing/2014/main" id="{2F0772A9-BE56-4AD2-BA57-DC85199F11B6}"/>
              </a:ext>
            </a:extLst>
          </p:cNvPr>
          <p:cNvPicPr>
            <a:picLocks noChangeAspect="1"/>
          </p:cNvPicPr>
          <p:nvPr userDrawn="1"/>
        </p:nvPicPr>
        <p:blipFill>
          <a:blip r:embed="rId2">
            <a:alphaModFix amt="50000"/>
          </a:blip>
          <a:stretch>
            <a:fillRect/>
          </a:stretch>
        </p:blipFill>
        <p:spPr>
          <a:xfrm>
            <a:off x="11351647" y="5433580"/>
            <a:ext cx="773297" cy="881173"/>
          </a:xfrm>
          <a:prstGeom prst="rect">
            <a:avLst/>
          </a:prstGeom>
        </p:spPr>
      </p:pic>
      <p:pic>
        <p:nvPicPr>
          <p:cNvPr id="34" name="Billede 33" descr="Et billede, der indeholder tekst&#10;&#10;Automatisk genereret beskrivelse">
            <a:extLst>
              <a:ext uri="{FF2B5EF4-FFF2-40B4-BE49-F238E27FC236}">
                <a16:creationId xmlns:a16="http://schemas.microsoft.com/office/drawing/2014/main" id="{E705F5F7-B45F-4067-BC50-C02FF85FA3ED}"/>
              </a:ext>
            </a:extLst>
          </p:cNvPr>
          <p:cNvPicPr>
            <a:picLocks noChangeAspect="1"/>
          </p:cNvPicPr>
          <p:nvPr userDrawn="1"/>
        </p:nvPicPr>
        <p:blipFill>
          <a:blip r:embed="rId3">
            <a:alphaModFix amt="50000"/>
          </a:blip>
          <a:stretch>
            <a:fillRect/>
          </a:stretch>
        </p:blipFill>
        <p:spPr>
          <a:xfrm>
            <a:off x="9638183" y="5896784"/>
            <a:ext cx="1525953" cy="293746"/>
          </a:xfrm>
          <a:prstGeom prst="rect">
            <a:avLst/>
          </a:prstGeom>
        </p:spPr>
      </p:pic>
      <p:pic>
        <p:nvPicPr>
          <p:cNvPr id="35" name="Billede 34" descr="Et billede, der indeholder tekst, bordservice, plade, service&#10;&#10;Automatisk genereret beskrivelse">
            <a:extLst>
              <a:ext uri="{FF2B5EF4-FFF2-40B4-BE49-F238E27FC236}">
                <a16:creationId xmlns:a16="http://schemas.microsoft.com/office/drawing/2014/main" id="{881260B7-9EAB-4978-8C0C-F45C71D36C7A}"/>
              </a:ext>
            </a:extLst>
          </p:cNvPr>
          <p:cNvPicPr>
            <a:picLocks noChangeAspect="1"/>
          </p:cNvPicPr>
          <p:nvPr userDrawn="1"/>
        </p:nvPicPr>
        <p:blipFill>
          <a:blip r:embed="rId4">
            <a:alphaModFix amt="50000"/>
          </a:blip>
          <a:stretch>
            <a:fillRect/>
          </a:stretch>
        </p:blipFill>
        <p:spPr>
          <a:xfrm>
            <a:off x="9634985" y="6399802"/>
            <a:ext cx="1514077" cy="348748"/>
          </a:xfrm>
          <a:prstGeom prst="rect">
            <a:avLst/>
          </a:prstGeom>
        </p:spPr>
      </p:pic>
      <p:pic>
        <p:nvPicPr>
          <p:cNvPr id="22" name="Billede 21">
            <a:extLst>
              <a:ext uri="{FF2B5EF4-FFF2-40B4-BE49-F238E27FC236}">
                <a16:creationId xmlns:a16="http://schemas.microsoft.com/office/drawing/2014/main" id="{E826EAFA-A3C0-49B3-809D-0848891D2A75}"/>
              </a:ext>
            </a:extLst>
          </p:cNvPr>
          <p:cNvPicPr>
            <a:picLocks noChangeAspect="1"/>
          </p:cNvPicPr>
          <p:nvPr userDrawn="1"/>
        </p:nvPicPr>
        <p:blipFill>
          <a:blip r:embed="rId5">
            <a:alphaModFix/>
            <a:duotone>
              <a:prstClr val="black"/>
              <a:schemeClr val="tx2">
                <a:tint val="45000"/>
                <a:satMod val="400000"/>
              </a:schemeClr>
            </a:duotone>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11351647" y="6400407"/>
            <a:ext cx="773297" cy="385010"/>
          </a:xfrm>
          <a:prstGeom prst="rect">
            <a:avLst/>
          </a:prstGeom>
        </p:spPr>
      </p:pic>
      <p:sp>
        <p:nvSpPr>
          <p:cNvPr id="10" name="Title 1">
            <a:extLst>
              <a:ext uri="{FF2B5EF4-FFF2-40B4-BE49-F238E27FC236}">
                <a16:creationId xmlns:a16="http://schemas.microsoft.com/office/drawing/2014/main" id="{1708175F-6161-400F-ADDA-2ACE3A106835}"/>
              </a:ext>
            </a:extLst>
          </p:cNvPr>
          <p:cNvSpPr>
            <a:spLocks noGrp="1"/>
          </p:cNvSpPr>
          <p:nvPr>
            <p:ph type="title"/>
          </p:nvPr>
        </p:nvSpPr>
        <p:spPr>
          <a:xfrm>
            <a:off x="677334" y="609600"/>
            <a:ext cx="8596668" cy="1320800"/>
          </a:xfrm>
        </p:spPr>
        <p:txBody>
          <a:bodyPr>
            <a:normAutofit/>
          </a:bodyPr>
          <a:lstStyle>
            <a:lvl1pPr>
              <a:defRPr sz="4000"/>
            </a:lvl1pPr>
          </a:lstStyle>
          <a:p>
            <a:r>
              <a:rPr lang="da-DK" dirty="0"/>
              <a:t>Klik for at redigere i master</a:t>
            </a:r>
            <a:endParaRPr lang="en-US" dirty="0"/>
          </a:p>
        </p:txBody>
      </p:sp>
      <p:sp>
        <p:nvSpPr>
          <p:cNvPr id="11" name="Content Placeholder 2">
            <a:extLst>
              <a:ext uri="{FF2B5EF4-FFF2-40B4-BE49-F238E27FC236}">
                <a16:creationId xmlns:a16="http://schemas.microsoft.com/office/drawing/2014/main" id="{A511387C-4A80-4ED1-AD9A-7F20E1CA9919}"/>
              </a:ext>
            </a:extLst>
          </p:cNvPr>
          <p:cNvSpPr>
            <a:spLocks noGrp="1"/>
          </p:cNvSpPr>
          <p:nvPr>
            <p:ph idx="1"/>
          </p:nvPr>
        </p:nvSpPr>
        <p:spPr>
          <a:xfrm>
            <a:off x="677334" y="2160589"/>
            <a:ext cx="8596668" cy="3880773"/>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12" name="Rektangel 11">
            <a:extLst>
              <a:ext uri="{FF2B5EF4-FFF2-40B4-BE49-F238E27FC236}">
                <a16:creationId xmlns:a16="http://schemas.microsoft.com/office/drawing/2014/main" id="{FC4F4279-B64A-4BA2-83E9-70FAFD4EA892}"/>
              </a:ext>
            </a:extLst>
          </p:cNvPr>
          <p:cNvSpPr/>
          <p:nvPr userDrawn="1"/>
        </p:nvSpPr>
        <p:spPr>
          <a:xfrm>
            <a:off x="681808" y="0"/>
            <a:ext cx="8592193" cy="6858000"/>
          </a:xfrm>
          <a:prstGeom prst="rect">
            <a:avLst/>
          </a:prstGeom>
          <a:solidFill>
            <a:schemeClr val="bg1">
              <a:alpha val="8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180000" tIns="144000" rIns="180000" bIns="144000" rtlCol="0" anchor="ctr"/>
          <a:lstStyle/>
          <a:p>
            <a:pPr marL="0" indent="0" algn="l">
              <a:buNone/>
            </a:pPr>
            <a:endParaRPr lang="da-DK" sz="1400" b="1" dirty="0">
              <a:solidFill>
                <a:srgbClr val="A28534"/>
              </a:solidFill>
              <a:latin typeface="Museo Sans 100"/>
            </a:endParaRPr>
          </a:p>
        </p:txBody>
      </p:sp>
      <p:sp>
        <p:nvSpPr>
          <p:cNvPr id="2" name="Rektangel 1">
            <a:extLst>
              <a:ext uri="{FF2B5EF4-FFF2-40B4-BE49-F238E27FC236}">
                <a16:creationId xmlns:a16="http://schemas.microsoft.com/office/drawing/2014/main" id="{99201E67-2AED-461B-8129-229D118B48FC}"/>
              </a:ext>
            </a:extLst>
          </p:cNvPr>
          <p:cNvSpPr/>
          <p:nvPr userDrawn="1"/>
        </p:nvSpPr>
        <p:spPr>
          <a:xfrm>
            <a:off x="0" y="0"/>
            <a:ext cx="677334" cy="6858000"/>
          </a:xfrm>
          <a:prstGeom prst="rect">
            <a:avLst/>
          </a:prstGeom>
          <a:solidFill>
            <a:schemeClr val="accent1">
              <a:alpha val="41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180000" tIns="144000" rIns="180000" bIns="144000" rtlCol="0" anchor="ctr"/>
          <a:lstStyle/>
          <a:p>
            <a:pPr marL="0" indent="0" algn="l">
              <a:buNone/>
            </a:pPr>
            <a:endParaRPr lang="da-DK" sz="1400" b="1" dirty="0">
              <a:solidFill>
                <a:srgbClr val="A28534"/>
              </a:solidFill>
              <a:latin typeface="Museo Sans 100"/>
            </a:endParaRPr>
          </a:p>
        </p:txBody>
      </p:sp>
    </p:spTree>
    <p:extLst>
      <p:ext uri="{BB962C8B-B14F-4D97-AF65-F5344CB8AC3E}">
        <p14:creationId xmlns:p14="http://schemas.microsoft.com/office/powerpoint/2010/main" val="1459555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Titel og indholdsobjek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chemeClr val="accent1"/>
                </a:solidFill>
              </a:defRPr>
            </a:lvl1pPr>
          </a:lstStyle>
          <a:p>
            <a:r>
              <a:rPr lang="da-DK" dirty="0"/>
              <a:t>Klik for at redigere i master</a:t>
            </a:r>
            <a:endParaRPr lang="en-US" dirty="0"/>
          </a:p>
        </p:txBody>
      </p:sp>
      <p:sp>
        <p:nvSpPr>
          <p:cNvPr id="3" name="Content Placeholder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7E14FCB3-F0CD-42F1-A3AF-1457B5048E99}" type="datetime1">
              <a:rPr lang="en-US" smtClean="0"/>
              <a:t>2/17/2022</a:t>
            </a:fld>
            <a:endParaRPr lang="en-US" dirty="0"/>
          </a:p>
        </p:txBody>
      </p:sp>
      <p:sp>
        <p:nvSpPr>
          <p:cNvPr id="5" name="Footer Placeholder 4"/>
          <p:cNvSpPr>
            <a:spLocks noGrp="1"/>
          </p:cNvSpPr>
          <p:nvPr>
            <p:ph type="ftr" sz="quarter" idx="11"/>
          </p:nvPr>
        </p:nvSpPr>
        <p:spPr/>
        <p:txBody>
          <a:bodyPr/>
          <a:lstStyle/>
          <a:p>
            <a:r>
              <a:rPr lang="en-US"/>
              <a:t>KTC Sekretariatet  |  Godthåbsvej 83  |  8660 Skanderborg | 7228 2804  |  ktc@ktc.dk | www.ktc.dk</a:t>
            </a:r>
            <a:endParaRPr lang="en-US" dirty="0"/>
          </a:p>
        </p:txBody>
      </p:sp>
      <p:sp>
        <p:nvSpPr>
          <p:cNvPr id="6" name="Slide Number Placeholder 5"/>
          <p:cNvSpPr>
            <a:spLocks noGrp="1"/>
          </p:cNvSpPr>
          <p:nvPr>
            <p:ph type="sldNum" sz="quarter" idx="12"/>
          </p:nvPr>
        </p:nvSpPr>
        <p:spPr>
          <a:xfrm>
            <a:off x="8393084" y="6416429"/>
            <a:ext cx="683339" cy="365125"/>
          </a:xfrm>
          <a:prstGeom prst="rect">
            <a:avLst/>
          </a:prstGeom>
        </p:spPr>
        <p:txBody>
          <a:bodyPr/>
          <a:lstStyle/>
          <a:p>
            <a:fld id="{D57F1E4F-1CFF-5643-939E-217C01CDF565}" type="slidenum">
              <a:rPr lang="en-US" dirty="0"/>
              <a:pPr/>
              <a:t>‹nr.›</a:t>
            </a:fld>
            <a:endParaRPr lang="en-US" dirty="0"/>
          </a:p>
        </p:txBody>
      </p:sp>
      <p:pic>
        <p:nvPicPr>
          <p:cNvPr id="18" name="Billede 17" descr="Et billede, der indeholder tekst&#10;&#10;Automatisk genereret beskrivelse">
            <a:extLst>
              <a:ext uri="{FF2B5EF4-FFF2-40B4-BE49-F238E27FC236}">
                <a16:creationId xmlns:a16="http://schemas.microsoft.com/office/drawing/2014/main" id="{FC978EA3-98DC-4768-AB7A-D3E28B8FB5DA}"/>
              </a:ext>
            </a:extLst>
          </p:cNvPr>
          <p:cNvPicPr>
            <a:picLocks noChangeAspect="1"/>
          </p:cNvPicPr>
          <p:nvPr userDrawn="1"/>
        </p:nvPicPr>
        <p:blipFill>
          <a:blip r:embed="rId2">
            <a:alphaModFix amt="50000"/>
          </a:blip>
          <a:stretch>
            <a:fillRect/>
          </a:stretch>
        </p:blipFill>
        <p:spPr>
          <a:xfrm>
            <a:off x="11351647" y="5433580"/>
            <a:ext cx="773297" cy="881173"/>
          </a:xfrm>
          <a:prstGeom prst="rect">
            <a:avLst/>
          </a:prstGeom>
        </p:spPr>
      </p:pic>
      <p:pic>
        <p:nvPicPr>
          <p:cNvPr id="19" name="Billede 18" descr="Et billede, der indeholder tekst&#10;&#10;Automatisk genereret beskrivelse">
            <a:extLst>
              <a:ext uri="{FF2B5EF4-FFF2-40B4-BE49-F238E27FC236}">
                <a16:creationId xmlns:a16="http://schemas.microsoft.com/office/drawing/2014/main" id="{D3D7F8E5-2C1B-45B8-A61C-6DC162070F17}"/>
              </a:ext>
            </a:extLst>
          </p:cNvPr>
          <p:cNvPicPr>
            <a:picLocks noChangeAspect="1"/>
          </p:cNvPicPr>
          <p:nvPr userDrawn="1"/>
        </p:nvPicPr>
        <p:blipFill>
          <a:blip r:embed="rId3">
            <a:alphaModFix amt="50000"/>
          </a:blip>
          <a:stretch>
            <a:fillRect/>
          </a:stretch>
        </p:blipFill>
        <p:spPr>
          <a:xfrm>
            <a:off x="9638183" y="5896784"/>
            <a:ext cx="1525953" cy="293746"/>
          </a:xfrm>
          <a:prstGeom prst="rect">
            <a:avLst/>
          </a:prstGeom>
        </p:spPr>
      </p:pic>
      <p:pic>
        <p:nvPicPr>
          <p:cNvPr id="20" name="Billede 19" descr="Et billede, der indeholder tekst, bordservice, plade, service&#10;&#10;Automatisk genereret beskrivelse">
            <a:extLst>
              <a:ext uri="{FF2B5EF4-FFF2-40B4-BE49-F238E27FC236}">
                <a16:creationId xmlns:a16="http://schemas.microsoft.com/office/drawing/2014/main" id="{A6418D7F-F397-48CC-8506-28BC12ADEE54}"/>
              </a:ext>
            </a:extLst>
          </p:cNvPr>
          <p:cNvPicPr>
            <a:picLocks noChangeAspect="1"/>
          </p:cNvPicPr>
          <p:nvPr userDrawn="1"/>
        </p:nvPicPr>
        <p:blipFill>
          <a:blip r:embed="rId4">
            <a:alphaModFix amt="50000"/>
          </a:blip>
          <a:stretch>
            <a:fillRect/>
          </a:stretch>
        </p:blipFill>
        <p:spPr>
          <a:xfrm>
            <a:off x="9634985" y="6399802"/>
            <a:ext cx="1514077" cy="348748"/>
          </a:xfrm>
          <a:prstGeom prst="rect">
            <a:avLst/>
          </a:prstGeom>
        </p:spPr>
      </p:pic>
      <p:pic>
        <p:nvPicPr>
          <p:cNvPr id="11" name="Billede 10">
            <a:extLst>
              <a:ext uri="{FF2B5EF4-FFF2-40B4-BE49-F238E27FC236}">
                <a16:creationId xmlns:a16="http://schemas.microsoft.com/office/drawing/2014/main" id="{FFC7E451-B2BF-4462-A94E-7B466E6F87B2}"/>
              </a:ext>
            </a:extLst>
          </p:cNvPr>
          <p:cNvPicPr>
            <a:picLocks noChangeAspect="1"/>
          </p:cNvPicPr>
          <p:nvPr userDrawn="1"/>
        </p:nvPicPr>
        <p:blipFill>
          <a:blip r:embed="rId5">
            <a:alphaModFix/>
            <a:duotone>
              <a:prstClr val="black"/>
              <a:schemeClr val="tx2">
                <a:tint val="45000"/>
                <a:satMod val="400000"/>
              </a:schemeClr>
            </a:duotone>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11351647" y="6400407"/>
            <a:ext cx="773297" cy="385010"/>
          </a:xfrm>
          <a:prstGeom prst="rect">
            <a:avLst/>
          </a:prstGeom>
        </p:spPr>
      </p:pic>
    </p:spTree>
    <p:extLst>
      <p:ext uri="{BB962C8B-B14F-4D97-AF65-F5344CB8AC3E}">
        <p14:creationId xmlns:p14="http://schemas.microsoft.com/office/powerpoint/2010/main" val="569035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un titel">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4F88B49-C462-4FA1-AA0B-3F3C35EE32FC}" type="datetime1">
              <a:rPr lang="en-US" smtClean="0"/>
              <a:t>2/17/2022</a:t>
            </a:fld>
            <a:endParaRPr lang="en-US" dirty="0"/>
          </a:p>
        </p:txBody>
      </p:sp>
      <p:sp>
        <p:nvSpPr>
          <p:cNvPr id="5" name="Slide Number Placeholder 4"/>
          <p:cNvSpPr>
            <a:spLocks noGrp="1"/>
          </p:cNvSpPr>
          <p:nvPr>
            <p:ph type="sldNum" sz="quarter" idx="12"/>
          </p:nvPr>
        </p:nvSpPr>
        <p:spPr>
          <a:xfrm>
            <a:off x="8393084" y="6416429"/>
            <a:ext cx="683339" cy="365125"/>
          </a:xfrm>
          <a:prstGeom prst="rect">
            <a:avLst/>
          </a:prstGeom>
        </p:spPr>
        <p:txBody>
          <a:bodyPr/>
          <a:lstStyle/>
          <a:p>
            <a:fld id="{D57F1E4F-1CFF-5643-939E-217C01CDF565}" type="slidenum">
              <a:rPr lang="en-US" dirty="0"/>
              <a:pPr/>
              <a:t>‹nr.›</a:t>
            </a:fld>
            <a:endParaRPr lang="en-US" dirty="0"/>
          </a:p>
        </p:txBody>
      </p:sp>
      <p:sp>
        <p:nvSpPr>
          <p:cNvPr id="6" name="Rektangel 5">
            <a:extLst>
              <a:ext uri="{FF2B5EF4-FFF2-40B4-BE49-F238E27FC236}">
                <a16:creationId xmlns:a16="http://schemas.microsoft.com/office/drawing/2014/main" id="{D4ABB13F-A80B-42A3-8AE1-44DF3902591F}"/>
              </a:ext>
            </a:extLst>
          </p:cNvPr>
          <p:cNvSpPr/>
          <p:nvPr userDrawn="1"/>
        </p:nvSpPr>
        <p:spPr>
          <a:xfrm>
            <a:off x="1" y="609599"/>
            <a:ext cx="4472374" cy="671903"/>
          </a:xfrm>
          <a:prstGeom prst="rect">
            <a:avLst/>
          </a:prstGeom>
          <a:solidFill>
            <a:srgbClr val="EDC249">
              <a:alpha val="26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lIns="180000" tIns="144000" rIns="180000" bIns="144000" rtlCol="0" anchor="ctr"/>
          <a:lstStyle/>
          <a:p>
            <a:pPr marL="0" indent="0" algn="l">
              <a:buNone/>
            </a:pPr>
            <a:endParaRPr lang="da-DK" sz="1400" b="1" dirty="0">
              <a:solidFill>
                <a:srgbClr val="A28534"/>
              </a:solidFill>
              <a:latin typeface="Museo Sans 100"/>
            </a:endParaRPr>
          </a:p>
        </p:txBody>
      </p:sp>
      <p:pic>
        <p:nvPicPr>
          <p:cNvPr id="14" name="Billede 13" descr="Et billede, der indeholder tekst&#10;&#10;Automatisk genereret beskrivelse">
            <a:extLst>
              <a:ext uri="{FF2B5EF4-FFF2-40B4-BE49-F238E27FC236}">
                <a16:creationId xmlns:a16="http://schemas.microsoft.com/office/drawing/2014/main" id="{21A13F14-07DE-48AC-A645-0688F7C607B9}"/>
              </a:ext>
            </a:extLst>
          </p:cNvPr>
          <p:cNvPicPr>
            <a:picLocks noChangeAspect="1"/>
          </p:cNvPicPr>
          <p:nvPr userDrawn="1"/>
        </p:nvPicPr>
        <p:blipFill>
          <a:blip r:embed="rId2">
            <a:alphaModFix amt="50000"/>
          </a:blip>
          <a:stretch>
            <a:fillRect/>
          </a:stretch>
        </p:blipFill>
        <p:spPr>
          <a:xfrm>
            <a:off x="11351647" y="5433580"/>
            <a:ext cx="773297" cy="881173"/>
          </a:xfrm>
          <a:prstGeom prst="rect">
            <a:avLst/>
          </a:prstGeom>
        </p:spPr>
      </p:pic>
      <p:pic>
        <p:nvPicPr>
          <p:cNvPr id="15" name="Billede 14" descr="Et billede, der indeholder tekst&#10;&#10;Automatisk genereret beskrivelse">
            <a:extLst>
              <a:ext uri="{FF2B5EF4-FFF2-40B4-BE49-F238E27FC236}">
                <a16:creationId xmlns:a16="http://schemas.microsoft.com/office/drawing/2014/main" id="{25F426AD-967F-4A82-B598-017E99614A3A}"/>
              </a:ext>
            </a:extLst>
          </p:cNvPr>
          <p:cNvPicPr>
            <a:picLocks noChangeAspect="1"/>
          </p:cNvPicPr>
          <p:nvPr userDrawn="1"/>
        </p:nvPicPr>
        <p:blipFill>
          <a:blip r:embed="rId3">
            <a:alphaModFix amt="50000"/>
          </a:blip>
          <a:stretch>
            <a:fillRect/>
          </a:stretch>
        </p:blipFill>
        <p:spPr>
          <a:xfrm>
            <a:off x="9638183" y="5896784"/>
            <a:ext cx="1525953" cy="293746"/>
          </a:xfrm>
          <a:prstGeom prst="rect">
            <a:avLst/>
          </a:prstGeom>
        </p:spPr>
      </p:pic>
      <p:pic>
        <p:nvPicPr>
          <p:cNvPr id="16" name="Billede 15" descr="Et billede, der indeholder tekst, bordservice, plade, service&#10;&#10;Automatisk genereret beskrivelse">
            <a:extLst>
              <a:ext uri="{FF2B5EF4-FFF2-40B4-BE49-F238E27FC236}">
                <a16:creationId xmlns:a16="http://schemas.microsoft.com/office/drawing/2014/main" id="{186DC47A-7F0C-4F0D-AD70-9E484CED1700}"/>
              </a:ext>
            </a:extLst>
          </p:cNvPr>
          <p:cNvPicPr>
            <a:picLocks noChangeAspect="1"/>
          </p:cNvPicPr>
          <p:nvPr userDrawn="1"/>
        </p:nvPicPr>
        <p:blipFill>
          <a:blip r:embed="rId4">
            <a:alphaModFix amt="50000"/>
          </a:blip>
          <a:stretch>
            <a:fillRect/>
          </a:stretch>
        </p:blipFill>
        <p:spPr>
          <a:xfrm>
            <a:off x="9634985" y="6399802"/>
            <a:ext cx="1514077" cy="348748"/>
          </a:xfrm>
          <a:prstGeom prst="rect">
            <a:avLst/>
          </a:prstGeom>
        </p:spPr>
      </p:pic>
      <p:pic>
        <p:nvPicPr>
          <p:cNvPr id="11" name="Billede 10">
            <a:extLst>
              <a:ext uri="{FF2B5EF4-FFF2-40B4-BE49-F238E27FC236}">
                <a16:creationId xmlns:a16="http://schemas.microsoft.com/office/drawing/2014/main" id="{5A48EDD2-09F1-421A-85A0-1FA38095B22A}"/>
              </a:ext>
            </a:extLst>
          </p:cNvPr>
          <p:cNvPicPr>
            <a:picLocks noChangeAspect="1"/>
          </p:cNvPicPr>
          <p:nvPr userDrawn="1"/>
        </p:nvPicPr>
        <p:blipFill>
          <a:blip r:embed="rId5">
            <a:duotone>
              <a:prstClr val="black"/>
              <a:schemeClr val="tx2">
                <a:tint val="45000"/>
                <a:satMod val="400000"/>
              </a:schemeClr>
            </a:duotone>
            <a:alphaModFix amt="75000"/>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11351647" y="6400407"/>
            <a:ext cx="773297" cy="385010"/>
          </a:xfrm>
          <a:prstGeom prst="rect">
            <a:avLst/>
          </a:prstGeom>
        </p:spPr>
      </p:pic>
      <p:sp>
        <p:nvSpPr>
          <p:cNvPr id="4" name="Footer Placeholder 3"/>
          <p:cNvSpPr>
            <a:spLocks noGrp="1"/>
          </p:cNvSpPr>
          <p:nvPr>
            <p:ph type="ftr" sz="quarter" idx="11"/>
          </p:nvPr>
        </p:nvSpPr>
        <p:spPr/>
        <p:txBody>
          <a:bodyPr/>
          <a:lstStyle/>
          <a:p>
            <a:r>
              <a:rPr lang="en-US" dirty="0"/>
              <a:t>KTC </a:t>
            </a:r>
            <a:r>
              <a:rPr lang="en-US" dirty="0" err="1"/>
              <a:t>Sekretariatet</a:t>
            </a:r>
            <a:r>
              <a:rPr lang="en-US" dirty="0"/>
              <a:t>  |  </a:t>
            </a:r>
            <a:r>
              <a:rPr lang="en-US" dirty="0" err="1"/>
              <a:t>Godthåbsvej</a:t>
            </a:r>
            <a:r>
              <a:rPr lang="en-US" dirty="0"/>
              <a:t> 83  |  8660 </a:t>
            </a:r>
            <a:r>
              <a:rPr lang="en-US" dirty="0" err="1"/>
              <a:t>Skanderborg</a:t>
            </a:r>
            <a:r>
              <a:rPr lang="en-US" dirty="0"/>
              <a:t> | 7228 2804  |  ktc@ktc.dk | www.ktc.dk</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a-DK" dirty="0"/>
              <a:t>Klik for at redigere titeltypografien i masteren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4" name="Date Placeholder 3"/>
          <p:cNvSpPr>
            <a:spLocks noGrp="1"/>
          </p:cNvSpPr>
          <p:nvPr>
            <p:ph type="dt" sz="half" idx="2"/>
          </p:nvPr>
        </p:nvSpPr>
        <p:spPr>
          <a:xfrm>
            <a:off x="963084" y="6383425"/>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3823CFB-9FFF-4A7E-8A0D-48D568B46E6A}" type="datetime1">
              <a:rPr lang="en-US" smtClean="0"/>
              <a:t>2/17/2022</a:t>
            </a:fld>
            <a:endParaRPr lang="en-US" dirty="0"/>
          </a:p>
        </p:txBody>
      </p:sp>
      <p:sp>
        <p:nvSpPr>
          <p:cNvPr id="5" name="Footer Placeholder 4"/>
          <p:cNvSpPr>
            <a:spLocks noGrp="1"/>
          </p:cNvSpPr>
          <p:nvPr>
            <p:ph type="ftr" sz="quarter" idx="3"/>
          </p:nvPr>
        </p:nvSpPr>
        <p:spPr>
          <a:xfrm>
            <a:off x="4472374" y="6310392"/>
            <a:ext cx="3247252" cy="441572"/>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KTC Sekretariatet  |  Godthåbsvej 83  |  8660 Skanderborg | 7228 2804  |  ktc@ktc.dk | www.ktc.dk</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9" r:id="rId2"/>
    <p:sldLayoutId id="2147483668" r:id="rId3"/>
    <p:sldLayoutId id="2147483667" r:id="rId4"/>
    <p:sldLayoutId id="2147483654" r:id="rId5"/>
  </p:sldLayoutIdLst>
  <p:hf sldNum="0" hdr="0" ftr="0" dt="0"/>
  <p:txStyles>
    <p:titleStyle>
      <a:lvl1pPr algn="l" defTabSz="457200" rtl="0" eaLnBrk="1" latinLnBrk="0" hangingPunct="1">
        <a:spcBef>
          <a:spcPct val="0"/>
        </a:spcBef>
        <a:buNone/>
        <a:defRPr sz="40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2.sv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hyperlink" Target="http://www.byplanlab.dk/"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hyperlink" Target="http://www.jernbanebyen.dk/" TargetMode="External"/><Relationship Id="rId3" Type="http://schemas.openxmlformats.org/officeDocument/2006/relationships/hyperlink" Target="https://bodo.kommune.no/kommuneplanens-arealdel-2018-2030/category3317.html" TargetMode="External"/><Relationship Id="rId7" Type="http://schemas.openxmlformats.org/officeDocument/2006/relationships/hyperlink" Target="https://cphvillage.com/journal/2019/9/20/our-mission-to-create-affordable-student-housing" TargetMode="External"/><Relationship Id="rId2" Type="http://schemas.openxmlformats.org/officeDocument/2006/relationships/hyperlink" Target="https://cityloops.eu/cities/" TargetMode="External"/><Relationship Id="rId1" Type="http://schemas.openxmlformats.org/officeDocument/2006/relationships/slideLayout" Target="../slideLayouts/slideLayout3.xml"/><Relationship Id="rId6" Type="http://schemas.openxmlformats.org/officeDocument/2006/relationships/hyperlink" Target="https://www.gate21.dk/" TargetMode="External"/><Relationship Id="rId5" Type="http://schemas.openxmlformats.org/officeDocument/2006/relationships/hyperlink" Target="https://www.koege.dk/kommunen/Politikker-og-planer/Planer/Klimaplan-for-Koege-Kommune.aspx" TargetMode="External"/><Relationship Id="rId4" Type="http://schemas.openxmlformats.org/officeDocument/2006/relationships/hyperlink" Target="https://baneby.viborg.dk/" TargetMode="External"/><Relationship Id="rId9" Type="http://schemas.openxmlformats.org/officeDocument/2006/relationships/hyperlink" Target="https://supercykelstier.dk/"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sparenergi.dk/offentlig/vaerktoejer/energi-og-co2-regnskabet"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40000"/>
          </a:schemeClr>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16F9932-0C9F-47F4-A797-8FCA9F573494}"/>
              </a:ext>
            </a:extLst>
          </p:cNvPr>
          <p:cNvSpPr>
            <a:spLocks noGrp="1"/>
          </p:cNvSpPr>
          <p:nvPr>
            <p:ph type="ctrTitle"/>
          </p:nvPr>
        </p:nvSpPr>
        <p:spPr/>
        <p:txBody>
          <a:bodyPr/>
          <a:lstStyle/>
          <a:p>
            <a:r>
              <a:rPr lang="da-DK" dirty="0"/>
              <a:t>KLIMA OG FYSISK PLANLÆGNING</a:t>
            </a:r>
          </a:p>
        </p:txBody>
      </p:sp>
    </p:spTree>
    <p:extLst>
      <p:ext uri="{BB962C8B-B14F-4D97-AF65-F5344CB8AC3E}">
        <p14:creationId xmlns:p14="http://schemas.microsoft.com/office/powerpoint/2010/main" val="3858266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032C8FEE-E91D-4F26-AE77-77F8D74303D9}"/>
              </a:ext>
            </a:extLst>
          </p:cNvPr>
          <p:cNvSpPr>
            <a:spLocks noGrp="1"/>
          </p:cNvSpPr>
          <p:nvPr>
            <p:ph type="title" idx="4294967295"/>
          </p:nvPr>
        </p:nvSpPr>
        <p:spPr>
          <a:xfrm>
            <a:off x="677334" y="584200"/>
            <a:ext cx="8596668" cy="1346200"/>
          </a:xfrm>
        </p:spPr>
        <p:txBody>
          <a:bodyPr>
            <a:normAutofit fontScale="90000"/>
          </a:bodyPr>
          <a:lstStyle/>
          <a:p>
            <a:r>
              <a:rPr lang="da-DK" sz="4400" dirty="0">
                <a:solidFill>
                  <a:schemeClr val="accent1"/>
                </a:solidFill>
              </a:rPr>
              <a:t>Anbefaling 2.</a:t>
            </a:r>
            <a:br>
              <a:rPr lang="da-DK" sz="4000" dirty="0">
                <a:solidFill>
                  <a:schemeClr val="accent1"/>
                </a:solidFill>
              </a:rPr>
            </a:br>
            <a:r>
              <a:rPr lang="da-DK" sz="4400" dirty="0">
                <a:solidFill>
                  <a:schemeClr val="accent1"/>
                </a:solidFill>
              </a:rPr>
              <a:t>CASE	</a:t>
            </a:r>
            <a:r>
              <a:rPr lang="da-DK" sz="4400" dirty="0"/>
              <a:t>	</a:t>
            </a:r>
            <a:r>
              <a:rPr lang="da-DK" sz="4400" b="1" dirty="0">
                <a:solidFill>
                  <a:schemeClr val="tx1">
                    <a:lumMod val="75000"/>
                    <a:lumOff val="25000"/>
                  </a:schemeClr>
                </a:solidFill>
              </a:rPr>
              <a:t>HØJE TAASTRUP</a:t>
            </a:r>
            <a:br>
              <a:rPr lang="da-DK" b="1" dirty="0">
                <a:solidFill>
                  <a:schemeClr val="tx1">
                    <a:lumMod val="75000"/>
                    <a:lumOff val="25000"/>
                  </a:schemeClr>
                </a:solidFill>
              </a:rPr>
            </a:br>
            <a:br>
              <a:rPr lang="da-DK" sz="2000" dirty="0">
                <a:latin typeface="Museo Sans 100" panose="02000000000000000000"/>
              </a:rPr>
            </a:br>
            <a:br>
              <a:rPr lang="da-DK" sz="4000" b="1" dirty="0">
                <a:solidFill>
                  <a:schemeClr val="tx1">
                    <a:lumMod val="75000"/>
                    <a:lumOff val="25000"/>
                  </a:schemeClr>
                </a:solidFill>
              </a:rPr>
            </a:br>
            <a:r>
              <a:rPr lang="da-DK" sz="4000" b="1" dirty="0">
                <a:solidFill>
                  <a:schemeClr val="tx1">
                    <a:lumMod val="75000"/>
                    <a:lumOff val="25000"/>
                  </a:schemeClr>
                </a:solidFill>
              </a:rPr>
              <a:t> </a:t>
            </a:r>
            <a:br>
              <a:rPr lang="da-DK" b="1" dirty="0">
                <a:solidFill>
                  <a:schemeClr val="tx1">
                    <a:lumMod val="75000"/>
                    <a:lumOff val="25000"/>
                  </a:schemeClr>
                </a:solidFill>
              </a:rPr>
            </a:br>
            <a:br>
              <a:rPr lang="da-DK" sz="3200" dirty="0"/>
            </a:br>
            <a:endParaRPr lang="da-DK" sz="3200" dirty="0"/>
          </a:p>
        </p:txBody>
      </p:sp>
      <p:sp>
        <p:nvSpPr>
          <p:cNvPr id="4" name="Pladsholder til indhold 3">
            <a:extLst>
              <a:ext uri="{FF2B5EF4-FFF2-40B4-BE49-F238E27FC236}">
                <a16:creationId xmlns:a16="http://schemas.microsoft.com/office/drawing/2014/main" id="{712B5442-9C53-44A6-BD36-36673520F8C0}"/>
              </a:ext>
            </a:extLst>
          </p:cNvPr>
          <p:cNvSpPr txBox="1">
            <a:spLocks/>
          </p:cNvSpPr>
          <p:nvPr/>
        </p:nvSpPr>
        <p:spPr>
          <a:xfrm>
            <a:off x="5372543" y="2150130"/>
            <a:ext cx="6160645" cy="3163887"/>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da-DK" sz="5100" dirty="0"/>
              <a:t>Fortætning af eksisterende by</a:t>
            </a:r>
          </a:p>
          <a:p>
            <a:pPr marL="0" indent="0">
              <a:buFont typeface="Wingdings 3" charset="2"/>
              <a:buNone/>
            </a:pPr>
            <a:r>
              <a:rPr lang="da-DK" sz="3800" dirty="0"/>
              <a:t>I Høje Taastrup er nedrivningen og omdannelsen af boligbebyggelsen </a:t>
            </a:r>
            <a:r>
              <a:rPr lang="da-DK" sz="3800" dirty="0" err="1"/>
              <a:t>Taastrupgaard</a:t>
            </a:r>
            <a:r>
              <a:rPr lang="da-DK" sz="3800" dirty="0"/>
              <a:t> kombineret med opførelsen af et nyt Rådhus. Her genanvender man beton fra boligblokkene til fundamentet til det nye Rådhus</a:t>
            </a:r>
          </a:p>
          <a:p>
            <a:pPr marL="0" indent="0">
              <a:buFont typeface="Wingdings 3" charset="2"/>
              <a:buNone/>
            </a:pPr>
            <a:r>
              <a:rPr lang="da-DK" sz="3800" dirty="0"/>
              <a:t>Konkret spares 25% </a:t>
            </a:r>
            <a:r>
              <a:rPr lang="da-DK" sz="4000" b="0" i="0" dirty="0">
                <a:effectLst/>
              </a:rPr>
              <a:t>CO₂</a:t>
            </a:r>
            <a:r>
              <a:rPr lang="da-DK" sz="3800" dirty="0"/>
              <a:t> i forbindelse med Rådhuset og </a:t>
            </a:r>
            <a:r>
              <a:rPr lang="da-DK" sz="3800" dirty="0" err="1"/>
              <a:t>Taastrupgaard</a:t>
            </a:r>
            <a:r>
              <a:rPr lang="da-DK" sz="3800" dirty="0"/>
              <a:t>, men den største besparelse opstår ved at man bygger i den eksisterende by i stedet for udenfor byen.</a:t>
            </a:r>
          </a:p>
          <a:p>
            <a:pPr marL="0" indent="0">
              <a:buFont typeface="Wingdings 3" charset="2"/>
              <a:buNone/>
            </a:pPr>
            <a:endParaRPr lang="da-DK" sz="1400" dirty="0">
              <a:latin typeface="Museo Sans 100" panose="02000000000000000000"/>
            </a:endParaRPr>
          </a:p>
        </p:txBody>
      </p:sp>
      <p:sp>
        <p:nvSpPr>
          <p:cNvPr id="6" name="Tekstfelt 5">
            <a:extLst>
              <a:ext uri="{FF2B5EF4-FFF2-40B4-BE49-F238E27FC236}">
                <a16:creationId xmlns:a16="http://schemas.microsoft.com/office/drawing/2014/main" id="{0FA8D019-5A1D-425C-9B1C-94230375EE28}"/>
              </a:ext>
            </a:extLst>
          </p:cNvPr>
          <p:cNvSpPr txBox="1"/>
          <p:nvPr/>
        </p:nvSpPr>
        <p:spPr>
          <a:xfrm>
            <a:off x="4315335" y="5094071"/>
            <a:ext cx="848309" cy="230832"/>
          </a:xfrm>
          <a:prstGeom prst="rect">
            <a:avLst/>
          </a:prstGeom>
          <a:noFill/>
        </p:spPr>
        <p:txBody>
          <a:bodyPr wrap="none" rtlCol="0">
            <a:spAutoFit/>
          </a:bodyPr>
          <a:lstStyle/>
          <a:p>
            <a:r>
              <a:rPr lang="da-DK" sz="900" dirty="0"/>
              <a:t>Foto: </a:t>
            </a:r>
            <a:r>
              <a:rPr lang="da-DK" sz="900" dirty="0" err="1"/>
              <a:t>Unicon</a:t>
            </a:r>
            <a:endParaRPr lang="da-DK" sz="900" dirty="0"/>
          </a:p>
        </p:txBody>
      </p:sp>
      <p:pic>
        <p:nvPicPr>
          <p:cNvPr id="8" name="Billede 7" descr="Et billede, der indeholder udendørs, himmel, jord, adskillige&#10;&#10;Automatisk genereret beskrivelse">
            <a:extLst>
              <a:ext uri="{FF2B5EF4-FFF2-40B4-BE49-F238E27FC236}">
                <a16:creationId xmlns:a16="http://schemas.microsoft.com/office/drawing/2014/main" id="{376C567E-48C6-428F-9989-4ACD112890E1}"/>
              </a:ext>
            </a:extLst>
          </p:cNvPr>
          <p:cNvPicPr>
            <a:picLocks noChangeAspect="1"/>
          </p:cNvPicPr>
          <p:nvPr/>
        </p:nvPicPr>
        <p:blipFill>
          <a:blip r:embed="rId3"/>
          <a:stretch>
            <a:fillRect/>
          </a:stretch>
        </p:blipFill>
        <p:spPr>
          <a:xfrm>
            <a:off x="1074209" y="2133600"/>
            <a:ext cx="3947295" cy="2960471"/>
          </a:xfrm>
          <a:prstGeom prst="rect">
            <a:avLst/>
          </a:prstGeom>
        </p:spPr>
      </p:pic>
      <p:sp>
        <p:nvSpPr>
          <p:cNvPr id="13" name="Rektangel: afrundede hjørner 12">
            <a:extLst>
              <a:ext uri="{FF2B5EF4-FFF2-40B4-BE49-F238E27FC236}">
                <a16:creationId xmlns:a16="http://schemas.microsoft.com/office/drawing/2014/main" id="{C4BDCEE5-87A7-4A61-8F22-4B829E91F60F}"/>
              </a:ext>
            </a:extLst>
          </p:cNvPr>
          <p:cNvSpPr/>
          <p:nvPr/>
        </p:nvSpPr>
        <p:spPr>
          <a:xfrm>
            <a:off x="1055688" y="5533304"/>
            <a:ext cx="6760553" cy="1021608"/>
          </a:xfrm>
          <a:prstGeom prst="roundRect">
            <a:avLst/>
          </a:prstGeom>
          <a:solidFill>
            <a:schemeClr val="accent1"/>
          </a:solidFill>
          <a:ln w="31750">
            <a:noFill/>
          </a:ln>
          <a:effectLst/>
        </p:spPr>
        <p:style>
          <a:lnRef idx="2">
            <a:schemeClr val="accent2">
              <a:shade val="50000"/>
            </a:schemeClr>
          </a:lnRef>
          <a:fillRef idx="1">
            <a:schemeClr val="accent2"/>
          </a:fillRef>
          <a:effectRef idx="0">
            <a:schemeClr val="accent2"/>
          </a:effectRef>
          <a:fontRef idx="minor">
            <a:schemeClr val="lt1"/>
          </a:fontRef>
        </p:style>
        <p:txBody>
          <a:bodyPr lIns="180000" tIns="0" rIns="72000" bIns="72000" rtlCol="0" anchor="ctr"/>
          <a:lstStyle/>
          <a:p>
            <a:pPr algn="just">
              <a:lnSpc>
                <a:spcPct val="150000"/>
              </a:lnSpc>
            </a:pPr>
            <a:r>
              <a:rPr lang="da-DK" b="1" spc="100" dirty="0">
                <a:solidFill>
                  <a:schemeClr val="bg1"/>
                </a:solidFill>
                <a:latin typeface="Museo Sans 100" panose="02000000000000000000"/>
              </a:rPr>
              <a:t>FAKTA</a:t>
            </a:r>
          </a:p>
          <a:p>
            <a:r>
              <a:rPr lang="da-DK" dirty="0">
                <a:solidFill>
                  <a:schemeClr val="bg1"/>
                </a:solidFill>
                <a:latin typeface="Museo Sans 100" panose="02000000000000000000"/>
              </a:rPr>
              <a:t>Ved at genanvende det meste af overskudsjorden ved </a:t>
            </a:r>
            <a:r>
              <a:rPr lang="da-DK" dirty="0" err="1">
                <a:solidFill>
                  <a:schemeClr val="bg1"/>
                </a:solidFill>
                <a:latin typeface="Museo Sans 100" panose="02000000000000000000"/>
              </a:rPr>
              <a:t>Taastrupgaard</a:t>
            </a:r>
            <a:r>
              <a:rPr lang="da-DK" dirty="0">
                <a:solidFill>
                  <a:schemeClr val="bg1"/>
                </a:solidFill>
                <a:latin typeface="Museo Sans 100" panose="02000000000000000000"/>
              </a:rPr>
              <a:t> (</a:t>
            </a:r>
            <a:r>
              <a:rPr lang="da-DK" dirty="0" err="1">
                <a:solidFill>
                  <a:schemeClr val="bg1"/>
                </a:solidFill>
                <a:latin typeface="Museo Sans 100" panose="02000000000000000000"/>
              </a:rPr>
              <a:t>ca</a:t>
            </a:r>
            <a:r>
              <a:rPr lang="da-DK" dirty="0">
                <a:solidFill>
                  <a:schemeClr val="bg1"/>
                </a:solidFill>
                <a:latin typeface="Museo Sans 100" panose="02000000000000000000"/>
              </a:rPr>
              <a:t> 9.0000 ton) er der sparet omkring 30 ton CO₂</a:t>
            </a:r>
            <a:endParaRPr lang="da-DK" b="1" dirty="0">
              <a:solidFill>
                <a:schemeClr val="bg1"/>
              </a:solidFill>
              <a:latin typeface="Museo Sans 100" panose="02000000000000000000"/>
            </a:endParaRPr>
          </a:p>
        </p:txBody>
      </p:sp>
    </p:spTree>
    <p:extLst>
      <p:ext uri="{BB962C8B-B14F-4D97-AF65-F5344CB8AC3E}">
        <p14:creationId xmlns:p14="http://schemas.microsoft.com/office/powerpoint/2010/main" val="712039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7081A43-31DD-444D-B9FC-63856A4B53A4}"/>
              </a:ext>
            </a:extLst>
          </p:cNvPr>
          <p:cNvSpPr>
            <a:spLocks noGrp="1"/>
          </p:cNvSpPr>
          <p:nvPr>
            <p:ph type="title" idx="4294967295"/>
          </p:nvPr>
        </p:nvSpPr>
        <p:spPr>
          <a:xfrm>
            <a:off x="677334" y="584200"/>
            <a:ext cx="8596668" cy="1346200"/>
          </a:xfrm>
        </p:spPr>
        <p:txBody>
          <a:bodyPr>
            <a:normAutofit/>
          </a:bodyPr>
          <a:lstStyle/>
          <a:p>
            <a:r>
              <a:rPr lang="da-DK" dirty="0">
                <a:solidFill>
                  <a:schemeClr val="accent1"/>
                </a:solidFill>
              </a:rPr>
              <a:t>Anbefaling 3. </a:t>
            </a:r>
            <a:br>
              <a:rPr lang="da-DK" dirty="0">
                <a:solidFill>
                  <a:srgbClr val="00B050"/>
                </a:solidFill>
              </a:rPr>
            </a:br>
            <a:r>
              <a:rPr lang="da-DK" dirty="0">
                <a:solidFill>
                  <a:schemeClr val="tx1">
                    <a:lumMod val="75000"/>
                    <a:lumOff val="25000"/>
                  </a:schemeClr>
                </a:solidFill>
              </a:rPr>
              <a:t>Overvej altid fortætning</a:t>
            </a:r>
          </a:p>
        </p:txBody>
      </p:sp>
      <p:sp>
        <p:nvSpPr>
          <p:cNvPr id="4" name="Pladsholder til indhold 3">
            <a:extLst>
              <a:ext uri="{FF2B5EF4-FFF2-40B4-BE49-F238E27FC236}">
                <a16:creationId xmlns:a16="http://schemas.microsoft.com/office/drawing/2014/main" id="{1FB4C1E7-3003-4F53-AAB0-F144F8374B6D}"/>
              </a:ext>
            </a:extLst>
          </p:cNvPr>
          <p:cNvSpPr txBox="1">
            <a:spLocks/>
          </p:cNvSpPr>
          <p:nvPr/>
        </p:nvSpPr>
        <p:spPr>
          <a:xfrm>
            <a:off x="658812" y="2133600"/>
            <a:ext cx="4324153" cy="239871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da-DK" sz="2000" dirty="0"/>
              <a:t>Benyt lokalplanerne til at skabe tætte, klimavenlige byområder med kvalitet i byliv og bebyggelse. </a:t>
            </a:r>
          </a:p>
          <a:p>
            <a:r>
              <a:rPr lang="da-DK" sz="2000" dirty="0"/>
              <a:t>Opstil kriterier for de gode byområder og undgå at udvikle på bar mark</a:t>
            </a:r>
          </a:p>
          <a:p>
            <a:pPr marL="0" indent="0">
              <a:buFont typeface="Wingdings 3" charset="2"/>
              <a:buNone/>
            </a:pPr>
            <a:endParaRPr lang="da-DK" sz="2000" dirty="0"/>
          </a:p>
        </p:txBody>
      </p:sp>
      <p:pic>
        <p:nvPicPr>
          <p:cNvPr id="5" name="Pladsholder til indhold 2">
            <a:extLst>
              <a:ext uri="{FF2B5EF4-FFF2-40B4-BE49-F238E27FC236}">
                <a16:creationId xmlns:a16="http://schemas.microsoft.com/office/drawing/2014/main" id="{E62C06E6-6E41-433D-934C-375593235A1B}"/>
              </a:ext>
            </a:extLst>
          </p:cNvPr>
          <p:cNvPicPr>
            <a:picLocks noChangeAspect="1"/>
          </p:cNvPicPr>
          <p:nvPr/>
        </p:nvPicPr>
        <p:blipFill>
          <a:blip r:embed="rId3"/>
          <a:stretch>
            <a:fillRect/>
          </a:stretch>
        </p:blipFill>
        <p:spPr>
          <a:xfrm>
            <a:off x="6081646" y="2133600"/>
            <a:ext cx="6106791" cy="2939441"/>
          </a:xfrm>
          <a:prstGeom prst="rect">
            <a:avLst/>
          </a:prstGeom>
        </p:spPr>
      </p:pic>
      <p:grpSp>
        <p:nvGrpSpPr>
          <p:cNvPr id="9" name="Gruppe 8">
            <a:extLst>
              <a:ext uri="{FF2B5EF4-FFF2-40B4-BE49-F238E27FC236}">
                <a16:creationId xmlns:a16="http://schemas.microsoft.com/office/drawing/2014/main" id="{8DFABB4D-2445-4ED9-8738-2DB2A76262BA}"/>
              </a:ext>
            </a:extLst>
          </p:cNvPr>
          <p:cNvGrpSpPr/>
          <p:nvPr/>
        </p:nvGrpSpPr>
        <p:grpSpPr>
          <a:xfrm>
            <a:off x="1055688" y="4629077"/>
            <a:ext cx="4462169" cy="1571698"/>
            <a:chOff x="1541930" y="677569"/>
            <a:chExt cx="4579490" cy="1564362"/>
          </a:xfrm>
        </p:grpSpPr>
        <p:sp>
          <p:nvSpPr>
            <p:cNvPr id="10" name="Rektangel: afrundede hjørner 9">
              <a:extLst>
                <a:ext uri="{FF2B5EF4-FFF2-40B4-BE49-F238E27FC236}">
                  <a16:creationId xmlns:a16="http://schemas.microsoft.com/office/drawing/2014/main" id="{083CB1BC-1D0F-40F6-9D47-A79380F8FE46}"/>
                </a:ext>
              </a:extLst>
            </p:cNvPr>
            <p:cNvSpPr/>
            <p:nvPr/>
          </p:nvSpPr>
          <p:spPr>
            <a:xfrm>
              <a:off x="1541930" y="677569"/>
              <a:ext cx="4579490" cy="1564362"/>
            </a:xfrm>
            <a:prstGeom prst="roundRect">
              <a:avLst/>
            </a:prstGeom>
            <a:solidFill>
              <a:srgbClr val="FAEFD0"/>
            </a:solidFill>
            <a:ln w="6350">
              <a:noFill/>
            </a:ln>
            <a:effectLst>
              <a:softEdge rad="0"/>
            </a:effectLst>
          </p:spPr>
          <p:style>
            <a:lnRef idx="2">
              <a:schemeClr val="accent2">
                <a:shade val="50000"/>
              </a:schemeClr>
            </a:lnRef>
            <a:fillRef idx="1">
              <a:schemeClr val="accent2"/>
            </a:fillRef>
            <a:effectRef idx="0">
              <a:schemeClr val="accent2"/>
            </a:effectRef>
            <a:fontRef idx="minor">
              <a:schemeClr val="lt1"/>
            </a:fontRef>
          </p:style>
          <p:txBody>
            <a:bodyPr lIns="108000" tIns="0" rIns="108000" bIns="36000" rtlCol="0" anchor="ctr"/>
            <a:lstStyle/>
            <a:p>
              <a:pPr algn="ctr">
                <a:lnSpc>
                  <a:spcPct val="200000"/>
                </a:lnSpc>
              </a:pPr>
              <a:r>
                <a:rPr lang="da-DK" sz="1600" b="1" spc="300" dirty="0">
                  <a:solidFill>
                    <a:schemeClr val="accent1"/>
                  </a:solidFill>
                  <a:latin typeface="Museo Sans 100"/>
                </a:rPr>
                <a:t>	</a:t>
              </a:r>
              <a:r>
                <a:rPr lang="da-DK" sz="1600" b="1" spc="100" dirty="0">
                  <a:solidFill>
                    <a:schemeClr val="accent1"/>
                  </a:solidFill>
                  <a:latin typeface="Museo Sans 100"/>
                </a:rPr>
                <a:t>KOMMUNENS ROLLE</a:t>
              </a:r>
            </a:p>
            <a:p>
              <a:pPr marL="0" indent="0">
                <a:buNone/>
              </a:pPr>
              <a:r>
                <a:rPr lang="da-DK" sz="1600" dirty="0">
                  <a:solidFill>
                    <a:schemeClr val="accent1"/>
                  </a:solidFill>
                  <a:latin typeface="Museo Sans 100"/>
                </a:rPr>
                <a:t>Kommune- og lokalplaner er stærke redskaber til at styre hvor byudviklingen finder sted – og lokalplanerne kan sikre den fornødne kvalitet</a:t>
              </a:r>
            </a:p>
          </p:txBody>
        </p:sp>
        <p:grpSp>
          <p:nvGrpSpPr>
            <p:cNvPr id="11" name="Grafik 28">
              <a:extLst>
                <a:ext uri="{FF2B5EF4-FFF2-40B4-BE49-F238E27FC236}">
                  <a16:creationId xmlns:a16="http://schemas.microsoft.com/office/drawing/2014/main" id="{59CD204A-C701-4416-9F40-A298E60FF303}"/>
                </a:ext>
              </a:extLst>
            </p:cNvPr>
            <p:cNvGrpSpPr/>
            <p:nvPr/>
          </p:nvGrpSpPr>
          <p:grpSpPr>
            <a:xfrm>
              <a:off x="1793282" y="880676"/>
              <a:ext cx="1030519" cy="332546"/>
              <a:chOff x="6719370" y="3086059"/>
              <a:chExt cx="1238984" cy="399819"/>
            </a:xfrm>
          </p:grpSpPr>
          <p:sp>
            <p:nvSpPr>
              <p:cNvPr id="12" name="Kombinationstegning: figur 11">
                <a:extLst>
                  <a:ext uri="{FF2B5EF4-FFF2-40B4-BE49-F238E27FC236}">
                    <a16:creationId xmlns:a16="http://schemas.microsoft.com/office/drawing/2014/main" id="{CF97393F-7CF2-4389-B58A-1CBDBCD52729}"/>
                  </a:ext>
                </a:extLst>
              </p:cNvPr>
              <p:cNvSpPr/>
              <p:nvPr/>
            </p:nvSpPr>
            <p:spPr>
              <a:xfrm>
                <a:off x="7757438" y="3160481"/>
                <a:ext cx="200916" cy="321064"/>
              </a:xfrm>
              <a:custGeom>
                <a:avLst/>
                <a:gdLst>
                  <a:gd name="connsiteX0" fmla="*/ 200916 w 200916"/>
                  <a:gd name="connsiteY0" fmla="*/ 321064 h 321063"/>
                  <a:gd name="connsiteX1" fmla="*/ 0 w 200916"/>
                  <a:gd name="connsiteY1" fmla="*/ 321064 h 321063"/>
                  <a:gd name="connsiteX2" fmla="*/ 0 w 200916"/>
                  <a:gd name="connsiteY2" fmla="*/ 101320 h 321063"/>
                  <a:gd name="connsiteX3" fmla="*/ 101320 w 200916"/>
                  <a:gd name="connsiteY3" fmla="*/ 0 h 321063"/>
                  <a:gd name="connsiteX4" fmla="*/ 199623 w 200916"/>
                  <a:gd name="connsiteY4" fmla="*/ 98302 h 321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16" h="321063">
                    <a:moveTo>
                      <a:pt x="200916" y="321064"/>
                    </a:moveTo>
                    <a:lnTo>
                      <a:pt x="0" y="321064"/>
                    </a:lnTo>
                    <a:lnTo>
                      <a:pt x="0" y="101320"/>
                    </a:lnTo>
                    <a:lnTo>
                      <a:pt x="101320" y="0"/>
                    </a:lnTo>
                    <a:lnTo>
                      <a:pt x="199623" y="98302"/>
                    </a:lnTo>
                    <a:close/>
                  </a:path>
                </a:pathLst>
              </a:custGeom>
              <a:solidFill>
                <a:srgbClr val="60B442"/>
              </a:solidFill>
              <a:ln w="14339" cap="flat">
                <a:noFill/>
                <a:prstDash val="solid"/>
                <a:miter/>
              </a:ln>
            </p:spPr>
            <p:txBody>
              <a:bodyPr tIns="0" rtlCol="0" anchor="ctr"/>
              <a:lstStyle/>
              <a:p>
                <a:endParaRPr lang="da-DK">
                  <a:solidFill>
                    <a:schemeClr val="accent1"/>
                  </a:solidFill>
                </a:endParaRPr>
              </a:p>
            </p:txBody>
          </p:sp>
          <p:sp>
            <p:nvSpPr>
              <p:cNvPr id="13" name="Kombinationstegning: figur 12">
                <a:extLst>
                  <a:ext uri="{FF2B5EF4-FFF2-40B4-BE49-F238E27FC236}">
                    <a16:creationId xmlns:a16="http://schemas.microsoft.com/office/drawing/2014/main" id="{D6ACD0A1-6F42-47A8-A201-C13E827CAD79}"/>
                  </a:ext>
                </a:extLst>
              </p:cNvPr>
              <p:cNvSpPr/>
              <p:nvPr/>
            </p:nvSpPr>
            <p:spPr>
              <a:xfrm>
                <a:off x="7207147" y="3254059"/>
                <a:ext cx="503009" cy="231813"/>
              </a:xfrm>
              <a:custGeom>
                <a:avLst/>
                <a:gdLst>
                  <a:gd name="connsiteX0" fmla="*/ 503009 w 503009"/>
                  <a:gd name="connsiteY0" fmla="*/ 231815 h 231815"/>
                  <a:gd name="connsiteX1" fmla="*/ 503009 w 503009"/>
                  <a:gd name="connsiteY1" fmla="*/ 144148 h 231815"/>
                  <a:gd name="connsiteX2" fmla="*/ 444804 w 503009"/>
                  <a:gd name="connsiteY2" fmla="*/ 66972 h 231815"/>
                  <a:gd name="connsiteX3" fmla="*/ 385449 w 503009"/>
                  <a:gd name="connsiteY3" fmla="*/ 144148 h 231815"/>
                  <a:gd name="connsiteX4" fmla="*/ 385449 w 503009"/>
                  <a:gd name="connsiteY4" fmla="*/ 193443 h 231815"/>
                  <a:gd name="connsiteX5" fmla="*/ 308560 w 503009"/>
                  <a:gd name="connsiteY5" fmla="*/ 193443 h 231815"/>
                  <a:gd name="connsiteX6" fmla="*/ 308560 w 503009"/>
                  <a:gd name="connsiteY6" fmla="*/ 53894 h 231815"/>
                  <a:gd name="connsiteX7" fmla="*/ 254810 w 503009"/>
                  <a:gd name="connsiteY7" fmla="*/ 0 h 231815"/>
                  <a:gd name="connsiteX8" fmla="*/ 60361 w 503009"/>
                  <a:gd name="connsiteY8" fmla="*/ 0 h 231815"/>
                  <a:gd name="connsiteX9" fmla="*/ 0 w 503009"/>
                  <a:gd name="connsiteY9" fmla="*/ 60361 h 231815"/>
                  <a:gd name="connsiteX10" fmla="*/ 0 w 503009"/>
                  <a:gd name="connsiteY10" fmla="*/ 231815 h 23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3009" h="231815">
                    <a:moveTo>
                      <a:pt x="503009" y="231815"/>
                    </a:moveTo>
                    <a:lnTo>
                      <a:pt x="503009" y="144148"/>
                    </a:lnTo>
                    <a:lnTo>
                      <a:pt x="444804" y="66972"/>
                    </a:lnTo>
                    <a:lnTo>
                      <a:pt x="385449" y="144148"/>
                    </a:lnTo>
                    <a:lnTo>
                      <a:pt x="385449" y="193443"/>
                    </a:lnTo>
                    <a:lnTo>
                      <a:pt x="308560" y="193443"/>
                    </a:lnTo>
                    <a:lnTo>
                      <a:pt x="308560" y="53894"/>
                    </a:lnTo>
                    <a:lnTo>
                      <a:pt x="254810" y="0"/>
                    </a:lnTo>
                    <a:lnTo>
                      <a:pt x="60361" y="0"/>
                    </a:lnTo>
                    <a:lnTo>
                      <a:pt x="0" y="60361"/>
                    </a:lnTo>
                    <a:lnTo>
                      <a:pt x="0" y="231815"/>
                    </a:lnTo>
                    <a:close/>
                  </a:path>
                </a:pathLst>
              </a:custGeom>
              <a:solidFill>
                <a:srgbClr val="60B442"/>
              </a:solidFill>
              <a:ln w="14339" cap="flat">
                <a:noFill/>
                <a:prstDash val="solid"/>
                <a:miter/>
              </a:ln>
            </p:spPr>
            <p:txBody>
              <a:bodyPr tIns="0" rtlCol="0" anchor="ctr"/>
              <a:lstStyle/>
              <a:p>
                <a:endParaRPr lang="da-DK" dirty="0">
                  <a:solidFill>
                    <a:schemeClr val="accent1"/>
                  </a:solidFill>
                </a:endParaRPr>
              </a:p>
            </p:txBody>
          </p:sp>
          <p:sp>
            <p:nvSpPr>
              <p:cNvPr id="14" name="Kombinationstegning: figur 13">
                <a:extLst>
                  <a:ext uri="{FF2B5EF4-FFF2-40B4-BE49-F238E27FC236}">
                    <a16:creationId xmlns:a16="http://schemas.microsoft.com/office/drawing/2014/main" id="{46D25A58-95E4-401B-AB0C-2C53277396AC}"/>
                  </a:ext>
                </a:extLst>
              </p:cNvPr>
              <p:cNvSpPr/>
              <p:nvPr/>
            </p:nvSpPr>
            <p:spPr>
              <a:xfrm>
                <a:off x="6719370" y="3086059"/>
                <a:ext cx="443798" cy="399819"/>
              </a:xfrm>
              <a:custGeom>
                <a:avLst/>
                <a:gdLst>
                  <a:gd name="connsiteX0" fmla="*/ 443798 w 443798"/>
                  <a:gd name="connsiteY0" fmla="*/ 395509 h 399820"/>
                  <a:gd name="connsiteX1" fmla="*/ 443798 w 443798"/>
                  <a:gd name="connsiteY1" fmla="*/ 227360 h 399820"/>
                  <a:gd name="connsiteX2" fmla="*/ 386599 w 443798"/>
                  <a:gd name="connsiteY2" fmla="*/ 0 h 399820"/>
                  <a:gd name="connsiteX3" fmla="*/ 350382 w 443798"/>
                  <a:gd name="connsiteY3" fmla="*/ 0 h 399820"/>
                  <a:gd name="connsiteX4" fmla="*/ 296488 w 443798"/>
                  <a:gd name="connsiteY4" fmla="*/ 227360 h 399820"/>
                  <a:gd name="connsiteX5" fmla="*/ 296488 w 443798"/>
                  <a:gd name="connsiteY5" fmla="*/ 331699 h 399820"/>
                  <a:gd name="connsiteX6" fmla="*/ 215288 w 443798"/>
                  <a:gd name="connsiteY6" fmla="*/ 331699 h 399820"/>
                  <a:gd name="connsiteX7" fmla="*/ 215288 w 443798"/>
                  <a:gd name="connsiteY7" fmla="*/ 273493 h 399820"/>
                  <a:gd name="connsiteX8" fmla="*/ 106494 w 443798"/>
                  <a:gd name="connsiteY8" fmla="*/ 175766 h 399820"/>
                  <a:gd name="connsiteX9" fmla="*/ 0 w 443798"/>
                  <a:gd name="connsiteY9" fmla="*/ 276799 h 399820"/>
                  <a:gd name="connsiteX10" fmla="*/ 0 w 443798"/>
                  <a:gd name="connsiteY10" fmla="*/ 399821 h 3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3798" h="399820">
                    <a:moveTo>
                      <a:pt x="443798" y="395509"/>
                    </a:moveTo>
                    <a:lnTo>
                      <a:pt x="443798" y="227360"/>
                    </a:lnTo>
                    <a:lnTo>
                      <a:pt x="386599" y="0"/>
                    </a:lnTo>
                    <a:lnTo>
                      <a:pt x="350382" y="0"/>
                    </a:lnTo>
                    <a:lnTo>
                      <a:pt x="296488" y="227360"/>
                    </a:lnTo>
                    <a:lnTo>
                      <a:pt x="296488" y="331699"/>
                    </a:lnTo>
                    <a:lnTo>
                      <a:pt x="215288" y="331699"/>
                    </a:lnTo>
                    <a:lnTo>
                      <a:pt x="215288" y="273493"/>
                    </a:lnTo>
                    <a:lnTo>
                      <a:pt x="106494" y="175766"/>
                    </a:lnTo>
                    <a:lnTo>
                      <a:pt x="0" y="276799"/>
                    </a:lnTo>
                    <a:lnTo>
                      <a:pt x="0" y="399821"/>
                    </a:lnTo>
                    <a:close/>
                  </a:path>
                </a:pathLst>
              </a:custGeom>
              <a:solidFill>
                <a:srgbClr val="60B442"/>
              </a:solidFill>
              <a:ln w="14339" cap="flat">
                <a:noFill/>
                <a:prstDash val="solid"/>
                <a:miter/>
              </a:ln>
            </p:spPr>
            <p:txBody>
              <a:bodyPr tIns="0" rtlCol="0" anchor="ctr"/>
              <a:lstStyle/>
              <a:p>
                <a:endParaRPr lang="da-DK" dirty="0">
                  <a:solidFill>
                    <a:schemeClr val="accent1"/>
                  </a:solidFill>
                </a:endParaRPr>
              </a:p>
            </p:txBody>
          </p:sp>
        </p:grpSp>
      </p:grpSp>
      <p:sp>
        <p:nvSpPr>
          <p:cNvPr id="15" name="Tekstfelt 14">
            <a:extLst>
              <a:ext uri="{FF2B5EF4-FFF2-40B4-BE49-F238E27FC236}">
                <a16:creationId xmlns:a16="http://schemas.microsoft.com/office/drawing/2014/main" id="{90E39678-0606-4140-BF6F-CD1803A3F50D}"/>
              </a:ext>
            </a:extLst>
          </p:cNvPr>
          <p:cNvSpPr txBox="1"/>
          <p:nvPr/>
        </p:nvSpPr>
        <p:spPr>
          <a:xfrm>
            <a:off x="6065874" y="5070380"/>
            <a:ext cx="853119" cy="230832"/>
          </a:xfrm>
          <a:prstGeom prst="rect">
            <a:avLst/>
          </a:prstGeom>
          <a:noFill/>
        </p:spPr>
        <p:txBody>
          <a:bodyPr wrap="none" rtlCol="0">
            <a:spAutoFit/>
          </a:bodyPr>
          <a:lstStyle/>
          <a:p>
            <a:r>
              <a:rPr lang="da-DK" sz="900" dirty="0"/>
              <a:t>Foto: </a:t>
            </a:r>
            <a:r>
              <a:rPr lang="da-DK" sz="900" dirty="0" err="1"/>
              <a:t>Entasis</a:t>
            </a:r>
            <a:endParaRPr lang="da-DK" sz="900" dirty="0"/>
          </a:p>
        </p:txBody>
      </p:sp>
    </p:spTree>
    <p:extLst>
      <p:ext uri="{BB962C8B-B14F-4D97-AF65-F5344CB8AC3E}">
        <p14:creationId xmlns:p14="http://schemas.microsoft.com/office/powerpoint/2010/main" val="3609130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3">
            <a:extLst>
              <a:ext uri="{FF2B5EF4-FFF2-40B4-BE49-F238E27FC236}">
                <a16:creationId xmlns:a16="http://schemas.microsoft.com/office/drawing/2014/main" id="{409A3859-7FE1-4A81-91C6-A8D9BAE91E55}"/>
              </a:ext>
            </a:extLst>
          </p:cNvPr>
          <p:cNvSpPr txBox="1">
            <a:spLocks/>
          </p:cNvSpPr>
          <p:nvPr/>
        </p:nvSpPr>
        <p:spPr>
          <a:xfrm>
            <a:off x="658813" y="584200"/>
            <a:ext cx="8615189" cy="13462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solidFill>
                  <a:schemeClr val="accent1"/>
                </a:solidFill>
              </a:rPr>
              <a:t>Anbefaling 3. </a:t>
            </a:r>
            <a:br>
              <a:rPr lang="da-DK" dirty="0">
                <a:solidFill>
                  <a:schemeClr val="accent1"/>
                </a:solidFill>
              </a:rPr>
            </a:br>
            <a:r>
              <a:rPr lang="da-DK" dirty="0">
                <a:solidFill>
                  <a:schemeClr val="accent1"/>
                </a:solidFill>
              </a:rPr>
              <a:t>CASE</a:t>
            </a:r>
            <a:r>
              <a:rPr lang="da-DK" dirty="0"/>
              <a:t>		</a:t>
            </a:r>
            <a:r>
              <a:rPr lang="da-DK" b="1" dirty="0">
                <a:solidFill>
                  <a:schemeClr val="tx1">
                    <a:lumMod val="85000"/>
                    <a:lumOff val="15000"/>
                  </a:schemeClr>
                </a:solidFill>
              </a:rPr>
              <a:t>BODØ</a:t>
            </a:r>
          </a:p>
        </p:txBody>
      </p:sp>
      <p:sp>
        <p:nvSpPr>
          <p:cNvPr id="4" name="Pladsholder til indhold 5">
            <a:extLst>
              <a:ext uri="{FF2B5EF4-FFF2-40B4-BE49-F238E27FC236}">
                <a16:creationId xmlns:a16="http://schemas.microsoft.com/office/drawing/2014/main" id="{B43ED157-AE35-416D-98D4-521C153CDA83}"/>
              </a:ext>
            </a:extLst>
          </p:cNvPr>
          <p:cNvSpPr txBox="1">
            <a:spLocks/>
          </p:cNvSpPr>
          <p:nvPr/>
        </p:nvSpPr>
        <p:spPr>
          <a:xfrm>
            <a:off x="6556632" y="2133600"/>
            <a:ext cx="4579680" cy="316110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da-DK" sz="2400" dirty="0"/>
              <a:t>Kommuneplanen bruges offensivt til at sikre en grøn og kompakt byudvikling</a:t>
            </a:r>
          </a:p>
          <a:p>
            <a:pPr marL="0" indent="0">
              <a:buFont typeface="Wingdings 3" charset="2"/>
              <a:buNone/>
            </a:pPr>
            <a:endParaRPr lang="da-DK" sz="2400" dirty="0"/>
          </a:p>
          <a:p>
            <a:pPr marL="0" indent="0">
              <a:buFont typeface="Wingdings 3" charset="2"/>
              <a:buNone/>
            </a:pPr>
            <a:r>
              <a:rPr lang="da-DK" sz="2400" dirty="0"/>
              <a:t>Desuden arbejder man med  såkaldte Zero Emission </a:t>
            </a:r>
            <a:r>
              <a:rPr lang="da-DK" sz="2400" dirty="0" err="1"/>
              <a:t>Neighbourhoods</a:t>
            </a:r>
            <a:endParaRPr lang="da-DK" sz="2400" dirty="0"/>
          </a:p>
          <a:p>
            <a:pPr marL="0" indent="0">
              <a:buFont typeface="Wingdings 3" charset="2"/>
              <a:buNone/>
            </a:pPr>
            <a:endParaRPr lang="da-DK" sz="2400" dirty="0"/>
          </a:p>
          <a:p>
            <a:pPr marL="0" indent="0">
              <a:buFont typeface="Wingdings 3" charset="2"/>
              <a:buNone/>
            </a:pPr>
            <a:endParaRPr lang="da-DK" sz="2400" dirty="0"/>
          </a:p>
        </p:txBody>
      </p:sp>
      <p:sp>
        <p:nvSpPr>
          <p:cNvPr id="6" name="Tekstfelt 5">
            <a:extLst>
              <a:ext uri="{FF2B5EF4-FFF2-40B4-BE49-F238E27FC236}">
                <a16:creationId xmlns:a16="http://schemas.microsoft.com/office/drawing/2014/main" id="{B799DC85-435F-4269-BCAB-3BAFC1425A5C}"/>
              </a:ext>
            </a:extLst>
          </p:cNvPr>
          <p:cNvSpPr txBox="1"/>
          <p:nvPr/>
        </p:nvSpPr>
        <p:spPr>
          <a:xfrm>
            <a:off x="673100" y="6236165"/>
            <a:ext cx="2416653" cy="230832"/>
          </a:xfrm>
          <a:prstGeom prst="rect">
            <a:avLst/>
          </a:prstGeom>
          <a:noFill/>
        </p:spPr>
        <p:txBody>
          <a:bodyPr wrap="square" rtlCol="0">
            <a:spAutoFit/>
          </a:bodyPr>
          <a:lstStyle/>
          <a:p>
            <a:r>
              <a:rPr lang="da-DK" sz="900" dirty="0"/>
              <a:t>Foto: </a:t>
            </a:r>
            <a:r>
              <a:rPr lang="da-DK" sz="900" dirty="0" err="1"/>
              <a:t>Quite</a:t>
            </a:r>
            <a:r>
              <a:rPr lang="da-DK" sz="900" dirty="0"/>
              <a:t> Adept, Flickr Creative Commons</a:t>
            </a:r>
          </a:p>
        </p:txBody>
      </p:sp>
      <p:pic>
        <p:nvPicPr>
          <p:cNvPr id="5" name="Billede 4" descr="Et billede, der indeholder udendørs, himmel, vand, havn&#10;&#10;Automatisk genereret beskrivelse">
            <a:extLst>
              <a:ext uri="{FF2B5EF4-FFF2-40B4-BE49-F238E27FC236}">
                <a16:creationId xmlns:a16="http://schemas.microsoft.com/office/drawing/2014/main" id="{475201C5-74A9-4228-AB79-B7C1A76D0166}"/>
              </a:ext>
            </a:extLst>
          </p:cNvPr>
          <p:cNvPicPr>
            <a:picLocks noChangeAspect="1"/>
          </p:cNvPicPr>
          <p:nvPr/>
        </p:nvPicPr>
        <p:blipFill>
          <a:blip r:embed="rId3"/>
          <a:stretch>
            <a:fillRect/>
          </a:stretch>
        </p:blipFill>
        <p:spPr>
          <a:xfrm>
            <a:off x="673100" y="2133600"/>
            <a:ext cx="5384800" cy="4038600"/>
          </a:xfrm>
          <a:prstGeom prst="rect">
            <a:avLst/>
          </a:prstGeom>
        </p:spPr>
      </p:pic>
    </p:spTree>
    <p:extLst>
      <p:ext uri="{BB962C8B-B14F-4D97-AF65-F5344CB8AC3E}">
        <p14:creationId xmlns:p14="http://schemas.microsoft.com/office/powerpoint/2010/main" val="3520019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07B1788-2EDC-4034-98CC-004BC6FCE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13" y="2133600"/>
            <a:ext cx="4347789" cy="4517405"/>
          </a:xfrm>
          <a:prstGeom prst="rect">
            <a:avLst/>
          </a:prstGeom>
        </p:spPr>
      </p:pic>
      <p:sp>
        <p:nvSpPr>
          <p:cNvPr id="3" name="Pladsholder til indhold 2">
            <a:extLst>
              <a:ext uri="{FF2B5EF4-FFF2-40B4-BE49-F238E27FC236}">
                <a16:creationId xmlns:a16="http://schemas.microsoft.com/office/drawing/2014/main" id="{4A28AD7D-6D1C-40E3-A798-0CD55FE9805A}"/>
              </a:ext>
            </a:extLst>
          </p:cNvPr>
          <p:cNvSpPr txBox="1">
            <a:spLocks/>
          </p:cNvSpPr>
          <p:nvPr/>
        </p:nvSpPr>
        <p:spPr>
          <a:xfrm>
            <a:off x="5285984" y="2114672"/>
            <a:ext cx="6247203" cy="297416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useo Sans 100"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useo Sans 1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seo Sans 1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1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1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da-DK" dirty="0">
                <a:latin typeface="+mn-lt"/>
              </a:rPr>
              <a:t>Professor Petter Næss har vist, at teknisk infrastruktur står for en sjettedel af energiforbruget til at bygge de fysiske strukturer i en by. I en tæt by skal der også færre meter </a:t>
            </a:r>
            <a:r>
              <a:rPr lang="da-DK" dirty="0" err="1">
                <a:latin typeface="+mn-lt"/>
              </a:rPr>
              <a:t>transportårer</a:t>
            </a:r>
            <a:r>
              <a:rPr lang="da-DK" dirty="0">
                <a:latin typeface="+mn-lt"/>
              </a:rPr>
              <a:t> og ledningssystemer til, end hvis bebyggelserne ligger spredt. I forstæder kan fortætning ske ved blanding af boligområder med ikke-forurenende erhverv og detailhandel for at skabe mindre afstande til dagligdagsaktiviteter.</a:t>
            </a:r>
          </a:p>
          <a:p>
            <a:pPr algn="just"/>
            <a:endParaRPr lang="da-DK" sz="1400" i="1" dirty="0"/>
          </a:p>
        </p:txBody>
      </p:sp>
      <p:sp>
        <p:nvSpPr>
          <p:cNvPr id="4" name="TextBox 4">
            <a:extLst>
              <a:ext uri="{FF2B5EF4-FFF2-40B4-BE49-F238E27FC236}">
                <a16:creationId xmlns:a16="http://schemas.microsoft.com/office/drawing/2014/main" id="{31CBCE56-DF9D-45A8-975F-0BB907A88820}"/>
              </a:ext>
            </a:extLst>
          </p:cNvPr>
          <p:cNvSpPr txBox="1"/>
          <p:nvPr/>
        </p:nvSpPr>
        <p:spPr>
          <a:xfrm>
            <a:off x="658813" y="593594"/>
            <a:ext cx="908390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err="1">
                <a:solidFill>
                  <a:schemeClr val="accent1"/>
                </a:solidFill>
                <a:latin typeface="+mj-lt"/>
                <a:cs typeface="Calibri"/>
              </a:rPr>
              <a:t>Anbefaling</a:t>
            </a:r>
            <a:r>
              <a:rPr lang="en-US" sz="4000" dirty="0">
                <a:solidFill>
                  <a:schemeClr val="accent1"/>
                </a:solidFill>
                <a:latin typeface="+mj-lt"/>
                <a:cs typeface="Calibri"/>
              </a:rPr>
              <a:t> 3. </a:t>
            </a:r>
          </a:p>
          <a:p>
            <a:r>
              <a:rPr lang="en-US" sz="4000" dirty="0">
                <a:solidFill>
                  <a:schemeClr val="accent1"/>
                </a:solidFill>
                <a:latin typeface="+mj-lt"/>
                <a:cs typeface="Calibri"/>
              </a:rPr>
              <a:t>FAKTA	</a:t>
            </a:r>
            <a:r>
              <a:rPr lang="en-US" sz="4000" dirty="0">
                <a:solidFill>
                  <a:schemeClr val="tx1">
                    <a:lumMod val="75000"/>
                    <a:lumOff val="25000"/>
                  </a:schemeClr>
                </a:solidFill>
                <a:latin typeface="+mj-lt"/>
                <a:cs typeface="Calibri"/>
              </a:rPr>
              <a:t>	</a:t>
            </a:r>
            <a:r>
              <a:rPr lang="en-US" sz="4000" dirty="0" err="1">
                <a:solidFill>
                  <a:schemeClr val="tx1">
                    <a:lumMod val="75000"/>
                    <a:lumOff val="25000"/>
                  </a:schemeClr>
                </a:solidFill>
                <a:latin typeface="+mj-lt"/>
                <a:cs typeface="Calibri"/>
              </a:rPr>
              <a:t>Overvej</a:t>
            </a:r>
            <a:r>
              <a:rPr lang="en-US" sz="4000" dirty="0">
                <a:solidFill>
                  <a:schemeClr val="tx1">
                    <a:lumMod val="75000"/>
                    <a:lumOff val="25000"/>
                  </a:schemeClr>
                </a:solidFill>
                <a:latin typeface="+mj-lt"/>
                <a:cs typeface="Calibri"/>
              </a:rPr>
              <a:t> </a:t>
            </a:r>
            <a:r>
              <a:rPr lang="en-US" sz="4000" dirty="0" err="1">
                <a:solidFill>
                  <a:schemeClr val="tx1">
                    <a:lumMod val="75000"/>
                    <a:lumOff val="25000"/>
                  </a:schemeClr>
                </a:solidFill>
                <a:latin typeface="+mj-lt"/>
                <a:cs typeface="Calibri"/>
              </a:rPr>
              <a:t>altid</a:t>
            </a:r>
            <a:r>
              <a:rPr lang="en-US" sz="4000" dirty="0">
                <a:solidFill>
                  <a:schemeClr val="tx1">
                    <a:lumMod val="75000"/>
                    <a:lumOff val="25000"/>
                  </a:schemeClr>
                </a:solidFill>
                <a:latin typeface="+mj-lt"/>
                <a:cs typeface="Calibri"/>
              </a:rPr>
              <a:t> </a:t>
            </a:r>
            <a:r>
              <a:rPr lang="en-US" sz="4000" dirty="0" err="1">
                <a:solidFill>
                  <a:schemeClr val="tx1">
                    <a:lumMod val="75000"/>
                    <a:lumOff val="25000"/>
                  </a:schemeClr>
                </a:solidFill>
                <a:latin typeface="+mj-lt"/>
                <a:cs typeface="Calibri"/>
              </a:rPr>
              <a:t>fortætning</a:t>
            </a:r>
            <a:endParaRPr lang="en-US" sz="4000" dirty="0">
              <a:solidFill>
                <a:schemeClr val="tx1">
                  <a:lumMod val="75000"/>
                  <a:lumOff val="25000"/>
                </a:schemeClr>
              </a:solidFill>
              <a:latin typeface="+mj-lt"/>
              <a:cs typeface="Calibri"/>
            </a:endParaRPr>
          </a:p>
        </p:txBody>
      </p:sp>
    </p:spTree>
    <p:extLst>
      <p:ext uri="{BB962C8B-B14F-4D97-AF65-F5344CB8AC3E}">
        <p14:creationId xmlns:p14="http://schemas.microsoft.com/office/powerpoint/2010/main" val="3586739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0F4EEB-DD38-4EE4-831A-390DC0885A1F}"/>
              </a:ext>
            </a:extLst>
          </p:cNvPr>
          <p:cNvSpPr txBox="1">
            <a:spLocks/>
          </p:cNvSpPr>
          <p:nvPr/>
        </p:nvSpPr>
        <p:spPr>
          <a:xfrm>
            <a:off x="677334" y="584200"/>
            <a:ext cx="10855854" cy="1346200"/>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solidFill>
                  <a:schemeClr val="accent1"/>
                </a:solidFill>
              </a:rPr>
              <a:t>Anbefaling 4. </a:t>
            </a:r>
            <a:br>
              <a:rPr lang="da-DK" dirty="0">
                <a:solidFill>
                  <a:srgbClr val="00B050"/>
                </a:solidFill>
              </a:rPr>
            </a:br>
            <a:r>
              <a:rPr lang="da-DK" dirty="0">
                <a:solidFill>
                  <a:schemeClr val="tx1">
                    <a:lumMod val="75000"/>
                    <a:lumOff val="25000"/>
                  </a:schemeClr>
                </a:solidFill>
              </a:rPr>
              <a:t>Planlæg for større regionale sammenhænge</a:t>
            </a:r>
          </a:p>
        </p:txBody>
      </p:sp>
      <p:sp>
        <p:nvSpPr>
          <p:cNvPr id="3" name="Pladsholder til indhold 2">
            <a:extLst>
              <a:ext uri="{FF2B5EF4-FFF2-40B4-BE49-F238E27FC236}">
                <a16:creationId xmlns:a16="http://schemas.microsoft.com/office/drawing/2014/main" id="{90867B8E-9973-48BB-BD8A-0DA97317BC9A}"/>
              </a:ext>
            </a:extLst>
          </p:cNvPr>
          <p:cNvSpPr txBox="1">
            <a:spLocks/>
          </p:cNvSpPr>
          <p:nvPr/>
        </p:nvSpPr>
        <p:spPr>
          <a:xfrm>
            <a:off x="677335" y="2352782"/>
            <a:ext cx="5202766" cy="202395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da-DK" sz="2400" dirty="0"/>
              <a:t>Styrk samarbejdet mellem kommunerne, så der kan skabes et mere bæredygtigt </a:t>
            </a:r>
            <a:r>
              <a:rPr lang="da-DK" sz="2400" dirty="0" err="1"/>
              <a:t>bymønster</a:t>
            </a:r>
            <a:r>
              <a:rPr lang="da-DK" sz="2400" dirty="0"/>
              <a:t>. Der er store gevinster ved at tænke på tværs af kommunegrænserne</a:t>
            </a:r>
          </a:p>
          <a:p>
            <a:pPr marL="0" indent="0">
              <a:buFont typeface="Wingdings 3" charset="2"/>
              <a:buNone/>
            </a:pPr>
            <a:endParaRPr lang="da-DK" sz="2400" b="1" dirty="0">
              <a:solidFill>
                <a:srgbClr val="C00000"/>
              </a:solidFill>
            </a:endParaRPr>
          </a:p>
          <a:p>
            <a:endParaRPr lang="da-DK" sz="2400" dirty="0"/>
          </a:p>
        </p:txBody>
      </p:sp>
      <p:pic>
        <p:nvPicPr>
          <p:cNvPr id="6" name="Billede 5" descr="Et billede, der indeholder natur, bred&#10;&#10;Automatisk genereret beskrivelse">
            <a:extLst>
              <a:ext uri="{FF2B5EF4-FFF2-40B4-BE49-F238E27FC236}">
                <a16:creationId xmlns:a16="http://schemas.microsoft.com/office/drawing/2014/main" id="{E18E6D63-4D3C-43F9-9A3C-CB6893DA0DB8}"/>
              </a:ext>
            </a:extLst>
          </p:cNvPr>
          <p:cNvPicPr>
            <a:picLocks noChangeAspect="1"/>
          </p:cNvPicPr>
          <p:nvPr/>
        </p:nvPicPr>
        <p:blipFill rotWithShape="1">
          <a:blip r:embed="rId2"/>
          <a:srcRect t="-1044" r="430" b="-3141"/>
          <a:stretch/>
        </p:blipFill>
        <p:spPr>
          <a:xfrm>
            <a:off x="6311901" y="2133600"/>
            <a:ext cx="5479985" cy="3221568"/>
          </a:xfrm>
          <a:prstGeom prst="rect">
            <a:avLst/>
          </a:prstGeom>
        </p:spPr>
      </p:pic>
      <p:sp>
        <p:nvSpPr>
          <p:cNvPr id="8" name="Tekstfelt 7">
            <a:extLst>
              <a:ext uri="{FF2B5EF4-FFF2-40B4-BE49-F238E27FC236}">
                <a16:creationId xmlns:a16="http://schemas.microsoft.com/office/drawing/2014/main" id="{79032F2D-E195-4882-B16E-6845837A8DC4}"/>
              </a:ext>
            </a:extLst>
          </p:cNvPr>
          <p:cNvSpPr txBox="1"/>
          <p:nvPr/>
        </p:nvSpPr>
        <p:spPr>
          <a:xfrm>
            <a:off x="6311901" y="5239752"/>
            <a:ext cx="3220753" cy="507831"/>
          </a:xfrm>
          <a:prstGeom prst="rect">
            <a:avLst/>
          </a:prstGeom>
          <a:noFill/>
        </p:spPr>
        <p:txBody>
          <a:bodyPr wrap="none" rtlCol="0">
            <a:spAutoFit/>
          </a:bodyPr>
          <a:lstStyle/>
          <a:p>
            <a:r>
              <a:rPr lang="da-DK" sz="900" dirty="0"/>
              <a:t>Foto: </a:t>
            </a:r>
            <a:r>
              <a:rPr lang="da-DK" sz="900" b="0" i="0" u="none" strike="noStrike" dirty="0">
                <a:solidFill>
                  <a:srgbClr val="000000"/>
                </a:solidFill>
                <a:effectLst/>
              </a:rPr>
              <a:t>Claus Bjørn Larsen</a:t>
            </a:r>
          </a:p>
          <a:p>
            <a:r>
              <a:rPr lang="da-DK" sz="900" dirty="0">
                <a:effectLst/>
                <a:ea typeface="Times New Roman" panose="02020603050405020304" pitchFamily="18" charset="0"/>
              </a:rPr>
              <a:t>Marianne Levinsen Landskab i samarbejde med Vandkunsten </a:t>
            </a:r>
            <a:endParaRPr lang="da-DK" sz="900" dirty="0">
              <a:effectLst/>
              <a:ea typeface="Calibri" panose="020F0502020204030204" pitchFamily="34" charset="0"/>
            </a:endParaRPr>
          </a:p>
          <a:p>
            <a:endParaRPr lang="da-DK" sz="900" dirty="0"/>
          </a:p>
        </p:txBody>
      </p:sp>
      <p:grpSp>
        <p:nvGrpSpPr>
          <p:cNvPr id="5" name="Gruppe 4">
            <a:extLst>
              <a:ext uri="{FF2B5EF4-FFF2-40B4-BE49-F238E27FC236}">
                <a16:creationId xmlns:a16="http://schemas.microsoft.com/office/drawing/2014/main" id="{411A63A6-7FCC-4E2E-AEAE-2C34315CFE1F}"/>
              </a:ext>
            </a:extLst>
          </p:cNvPr>
          <p:cNvGrpSpPr/>
          <p:nvPr/>
        </p:nvGrpSpPr>
        <p:grpSpPr>
          <a:xfrm>
            <a:off x="1055688" y="4629079"/>
            <a:ext cx="4462169" cy="1571696"/>
            <a:chOff x="1202796" y="4799119"/>
            <a:chExt cx="4462169" cy="1571696"/>
          </a:xfrm>
        </p:grpSpPr>
        <p:sp>
          <p:nvSpPr>
            <p:cNvPr id="9" name="Rektangel: afrundede hjørner 8">
              <a:extLst>
                <a:ext uri="{FF2B5EF4-FFF2-40B4-BE49-F238E27FC236}">
                  <a16:creationId xmlns:a16="http://schemas.microsoft.com/office/drawing/2014/main" id="{1EB94D6D-2ACE-4874-8263-A3F19AA9BCA2}"/>
                </a:ext>
              </a:extLst>
            </p:cNvPr>
            <p:cNvSpPr/>
            <p:nvPr/>
          </p:nvSpPr>
          <p:spPr>
            <a:xfrm>
              <a:off x="1202796" y="4799119"/>
              <a:ext cx="4462169" cy="1571696"/>
            </a:xfrm>
            <a:prstGeom prst="roundRect">
              <a:avLst/>
            </a:prstGeom>
            <a:solidFill>
              <a:srgbClr val="FAEFD0"/>
            </a:solidFill>
            <a:ln w="6350">
              <a:noFill/>
            </a:ln>
            <a:effectLst>
              <a:softEdge rad="0"/>
            </a:effectLst>
          </p:spPr>
          <p:style>
            <a:lnRef idx="2">
              <a:schemeClr val="accent2">
                <a:shade val="50000"/>
              </a:schemeClr>
            </a:lnRef>
            <a:fillRef idx="1">
              <a:schemeClr val="accent2"/>
            </a:fillRef>
            <a:effectRef idx="0">
              <a:schemeClr val="accent2"/>
            </a:effectRef>
            <a:fontRef idx="minor">
              <a:schemeClr val="lt1"/>
            </a:fontRef>
          </p:style>
          <p:txBody>
            <a:bodyPr lIns="144000" tIns="0" rIns="0" bIns="36000" rtlCol="0" anchor="ctr"/>
            <a:lstStyle/>
            <a:p>
              <a:pPr algn="ctr">
                <a:lnSpc>
                  <a:spcPct val="200000"/>
                </a:lnSpc>
              </a:pPr>
              <a:r>
                <a:rPr lang="da-DK" sz="1600" b="1" spc="300" dirty="0">
                  <a:solidFill>
                    <a:schemeClr val="accent1"/>
                  </a:solidFill>
                  <a:latin typeface="Museo Sans 100"/>
                </a:rPr>
                <a:t>	</a:t>
              </a:r>
              <a:r>
                <a:rPr lang="da-DK" sz="1600" b="1" spc="100" dirty="0">
                  <a:solidFill>
                    <a:schemeClr val="accent1"/>
                  </a:solidFill>
                  <a:latin typeface="Museo Sans 100"/>
                </a:rPr>
                <a:t>KOMMUNENS ROLLE</a:t>
              </a:r>
            </a:p>
            <a:p>
              <a:r>
                <a:rPr lang="da-DK" sz="1600" dirty="0">
                  <a:solidFill>
                    <a:schemeClr val="accent1"/>
                  </a:solidFill>
                  <a:latin typeface="Museo Sans 100"/>
                </a:rPr>
                <a:t>Kommunerne kan samarbejde på tværs af kommunegrænser i mere eller mindre formaliserede fora, som man f.eks. gør i trekantområdet</a:t>
              </a:r>
            </a:p>
          </p:txBody>
        </p:sp>
        <p:sp>
          <p:nvSpPr>
            <p:cNvPr id="20" name="Kombinationstegning: figur 19">
              <a:extLst>
                <a:ext uri="{FF2B5EF4-FFF2-40B4-BE49-F238E27FC236}">
                  <a16:creationId xmlns:a16="http://schemas.microsoft.com/office/drawing/2014/main" id="{16EC402A-3EFB-42F2-8FF6-810ACA983D9F}"/>
                </a:ext>
              </a:extLst>
            </p:cNvPr>
            <p:cNvSpPr/>
            <p:nvPr/>
          </p:nvSpPr>
          <p:spPr>
            <a:xfrm>
              <a:off x="2273576" y="4968513"/>
              <a:ext cx="162830" cy="268294"/>
            </a:xfrm>
            <a:custGeom>
              <a:avLst/>
              <a:gdLst>
                <a:gd name="connsiteX0" fmla="*/ 200916 w 200916"/>
                <a:gd name="connsiteY0" fmla="*/ 321064 h 321063"/>
                <a:gd name="connsiteX1" fmla="*/ 0 w 200916"/>
                <a:gd name="connsiteY1" fmla="*/ 321064 h 321063"/>
                <a:gd name="connsiteX2" fmla="*/ 0 w 200916"/>
                <a:gd name="connsiteY2" fmla="*/ 101320 h 321063"/>
                <a:gd name="connsiteX3" fmla="*/ 101320 w 200916"/>
                <a:gd name="connsiteY3" fmla="*/ 0 h 321063"/>
                <a:gd name="connsiteX4" fmla="*/ 199623 w 200916"/>
                <a:gd name="connsiteY4" fmla="*/ 98302 h 321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16" h="321063">
                  <a:moveTo>
                    <a:pt x="200916" y="321064"/>
                  </a:moveTo>
                  <a:lnTo>
                    <a:pt x="0" y="321064"/>
                  </a:lnTo>
                  <a:lnTo>
                    <a:pt x="0" y="101320"/>
                  </a:lnTo>
                  <a:lnTo>
                    <a:pt x="101320" y="0"/>
                  </a:lnTo>
                  <a:lnTo>
                    <a:pt x="199623" y="98302"/>
                  </a:lnTo>
                  <a:close/>
                </a:path>
              </a:pathLst>
            </a:custGeom>
            <a:solidFill>
              <a:srgbClr val="60B442"/>
            </a:solidFill>
            <a:ln w="14339" cap="flat">
              <a:noFill/>
              <a:prstDash val="solid"/>
              <a:miter/>
            </a:ln>
          </p:spPr>
          <p:txBody>
            <a:bodyPr tIns="0" rtlCol="0" anchor="ctr"/>
            <a:lstStyle/>
            <a:p>
              <a:endParaRPr lang="da-DK">
                <a:solidFill>
                  <a:schemeClr val="accent1"/>
                </a:solidFill>
              </a:endParaRPr>
            </a:p>
          </p:txBody>
        </p:sp>
        <p:sp>
          <p:nvSpPr>
            <p:cNvPr id="21" name="Kombinationstegning: figur 20">
              <a:extLst>
                <a:ext uri="{FF2B5EF4-FFF2-40B4-BE49-F238E27FC236}">
                  <a16:creationId xmlns:a16="http://schemas.microsoft.com/office/drawing/2014/main" id="{13A8CF53-87DF-4A2D-BB92-892760B43886}"/>
                </a:ext>
              </a:extLst>
            </p:cNvPr>
            <p:cNvSpPr/>
            <p:nvPr/>
          </p:nvSpPr>
          <p:spPr>
            <a:xfrm>
              <a:off x="1827600" y="5046711"/>
              <a:ext cx="407657" cy="193712"/>
            </a:xfrm>
            <a:custGeom>
              <a:avLst/>
              <a:gdLst>
                <a:gd name="connsiteX0" fmla="*/ 503009 w 503009"/>
                <a:gd name="connsiteY0" fmla="*/ 231815 h 231815"/>
                <a:gd name="connsiteX1" fmla="*/ 503009 w 503009"/>
                <a:gd name="connsiteY1" fmla="*/ 144148 h 231815"/>
                <a:gd name="connsiteX2" fmla="*/ 444804 w 503009"/>
                <a:gd name="connsiteY2" fmla="*/ 66972 h 231815"/>
                <a:gd name="connsiteX3" fmla="*/ 385449 w 503009"/>
                <a:gd name="connsiteY3" fmla="*/ 144148 h 231815"/>
                <a:gd name="connsiteX4" fmla="*/ 385449 w 503009"/>
                <a:gd name="connsiteY4" fmla="*/ 193443 h 231815"/>
                <a:gd name="connsiteX5" fmla="*/ 308560 w 503009"/>
                <a:gd name="connsiteY5" fmla="*/ 193443 h 231815"/>
                <a:gd name="connsiteX6" fmla="*/ 308560 w 503009"/>
                <a:gd name="connsiteY6" fmla="*/ 53894 h 231815"/>
                <a:gd name="connsiteX7" fmla="*/ 254810 w 503009"/>
                <a:gd name="connsiteY7" fmla="*/ 0 h 231815"/>
                <a:gd name="connsiteX8" fmla="*/ 60361 w 503009"/>
                <a:gd name="connsiteY8" fmla="*/ 0 h 231815"/>
                <a:gd name="connsiteX9" fmla="*/ 0 w 503009"/>
                <a:gd name="connsiteY9" fmla="*/ 60361 h 231815"/>
                <a:gd name="connsiteX10" fmla="*/ 0 w 503009"/>
                <a:gd name="connsiteY10" fmla="*/ 231815 h 23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3009" h="231815">
                  <a:moveTo>
                    <a:pt x="503009" y="231815"/>
                  </a:moveTo>
                  <a:lnTo>
                    <a:pt x="503009" y="144148"/>
                  </a:lnTo>
                  <a:lnTo>
                    <a:pt x="444804" y="66972"/>
                  </a:lnTo>
                  <a:lnTo>
                    <a:pt x="385449" y="144148"/>
                  </a:lnTo>
                  <a:lnTo>
                    <a:pt x="385449" y="193443"/>
                  </a:lnTo>
                  <a:lnTo>
                    <a:pt x="308560" y="193443"/>
                  </a:lnTo>
                  <a:lnTo>
                    <a:pt x="308560" y="53894"/>
                  </a:lnTo>
                  <a:lnTo>
                    <a:pt x="254810" y="0"/>
                  </a:lnTo>
                  <a:lnTo>
                    <a:pt x="60361" y="0"/>
                  </a:lnTo>
                  <a:lnTo>
                    <a:pt x="0" y="60361"/>
                  </a:lnTo>
                  <a:lnTo>
                    <a:pt x="0" y="231815"/>
                  </a:lnTo>
                  <a:close/>
                </a:path>
              </a:pathLst>
            </a:custGeom>
            <a:solidFill>
              <a:srgbClr val="60B442"/>
            </a:solidFill>
            <a:ln w="14339" cap="flat">
              <a:noFill/>
              <a:prstDash val="solid"/>
              <a:miter/>
            </a:ln>
          </p:spPr>
          <p:txBody>
            <a:bodyPr tIns="0" rtlCol="0" anchor="ctr"/>
            <a:lstStyle/>
            <a:p>
              <a:endParaRPr lang="da-DK" dirty="0">
                <a:solidFill>
                  <a:schemeClr val="accent1"/>
                </a:solidFill>
              </a:endParaRPr>
            </a:p>
          </p:txBody>
        </p:sp>
        <p:sp>
          <p:nvSpPr>
            <p:cNvPr id="22" name="Kombinationstegning: figur 21">
              <a:extLst>
                <a:ext uri="{FF2B5EF4-FFF2-40B4-BE49-F238E27FC236}">
                  <a16:creationId xmlns:a16="http://schemas.microsoft.com/office/drawing/2014/main" id="{8892D23B-C857-4196-96DC-40D96F13CFED}"/>
                </a:ext>
              </a:extLst>
            </p:cNvPr>
            <p:cNvSpPr/>
            <p:nvPr/>
          </p:nvSpPr>
          <p:spPr>
            <a:xfrm>
              <a:off x="1432288" y="4906323"/>
              <a:ext cx="359670" cy="334105"/>
            </a:xfrm>
            <a:custGeom>
              <a:avLst/>
              <a:gdLst>
                <a:gd name="connsiteX0" fmla="*/ 443798 w 443798"/>
                <a:gd name="connsiteY0" fmla="*/ 395509 h 399820"/>
                <a:gd name="connsiteX1" fmla="*/ 443798 w 443798"/>
                <a:gd name="connsiteY1" fmla="*/ 227360 h 399820"/>
                <a:gd name="connsiteX2" fmla="*/ 386599 w 443798"/>
                <a:gd name="connsiteY2" fmla="*/ 0 h 399820"/>
                <a:gd name="connsiteX3" fmla="*/ 350382 w 443798"/>
                <a:gd name="connsiteY3" fmla="*/ 0 h 399820"/>
                <a:gd name="connsiteX4" fmla="*/ 296488 w 443798"/>
                <a:gd name="connsiteY4" fmla="*/ 227360 h 399820"/>
                <a:gd name="connsiteX5" fmla="*/ 296488 w 443798"/>
                <a:gd name="connsiteY5" fmla="*/ 331699 h 399820"/>
                <a:gd name="connsiteX6" fmla="*/ 215288 w 443798"/>
                <a:gd name="connsiteY6" fmla="*/ 331699 h 399820"/>
                <a:gd name="connsiteX7" fmla="*/ 215288 w 443798"/>
                <a:gd name="connsiteY7" fmla="*/ 273493 h 399820"/>
                <a:gd name="connsiteX8" fmla="*/ 106494 w 443798"/>
                <a:gd name="connsiteY8" fmla="*/ 175766 h 399820"/>
                <a:gd name="connsiteX9" fmla="*/ 0 w 443798"/>
                <a:gd name="connsiteY9" fmla="*/ 276799 h 399820"/>
                <a:gd name="connsiteX10" fmla="*/ 0 w 443798"/>
                <a:gd name="connsiteY10" fmla="*/ 399821 h 3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3798" h="399820">
                  <a:moveTo>
                    <a:pt x="443798" y="395509"/>
                  </a:moveTo>
                  <a:lnTo>
                    <a:pt x="443798" y="227360"/>
                  </a:lnTo>
                  <a:lnTo>
                    <a:pt x="386599" y="0"/>
                  </a:lnTo>
                  <a:lnTo>
                    <a:pt x="350382" y="0"/>
                  </a:lnTo>
                  <a:lnTo>
                    <a:pt x="296488" y="227360"/>
                  </a:lnTo>
                  <a:lnTo>
                    <a:pt x="296488" y="331699"/>
                  </a:lnTo>
                  <a:lnTo>
                    <a:pt x="215288" y="331699"/>
                  </a:lnTo>
                  <a:lnTo>
                    <a:pt x="215288" y="273493"/>
                  </a:lnTo>
                  <a:lnTo>
                    <a:pt x="106494" y="175766"/>
                  </a:lnTo>
                  <a:lnTo>
                    <a:pt x="0" y="276799"/>
                  </a:lnTo>
                  <a:lnTo>
                    <a:pt x="0" y="399821"/>
                  </a:lnTo>
                  <a:close/>
                </a:path>
              </a:pathLst>
            </a:custGeom>
            <a:solidFill>
              <a:srgbClr val="60B442"/>
            </a:solidFill>
            <a:ln w="14339" cap="flat">
              <a:noFill/>
              <a:prstDash val="solid"/>
              <a:miter/>
            </a:ln>
          </p:spPr>
          <p:txBody>
            <a:bodyPr tIns="0" rtlCol="0" anchor="ctr"/>
            <a:lstStyle/>
            <a:p>
              <a:endParaRPr lang="da-DK" dirty="0">
                <a:solidFill>
                  <a:schemeClr val="accent1"/>
                </a:solidFill>
              </a:endParaRPr>
            </a:p>
          </p:txBody>
        </p:sp>
      </p:grpSp>
    </p:spTree>
    <p:extLst>
      <p:ext uri="{BB962C8B-B14F-4D97-AF65-F5344CB8AC3E}">
        <p14:creationId xmlns:p14="http://schemas.microsoft.com/office/powerpoint/2010/main" val="3030371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192C83-D597-4F6A-96C9-075FF25B53FD}"/>
              </a:ext>
            </a:extLst>
          </p:cNvPr>
          <p:cNvSpPr txBox="1">
            <a:spLocks/>
          </p:cNvSpPr>
          <p:nvPr/>
        </p:nvSpPr>
        <p:spPr>
          <a:xfrm>
            <a:off x="677334" y="6096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solidFill>
                  <a:schemeClr val="accent1"/>
                </a:solidFill>
              </a:rPr>
              <a:t>Anbefaling 4. </a:t>
            </a:r>
            <a:br>
              <a:rPr lang="da-DK" dirty="0">
                <a:solidFill>
                  <a:schemeClr val="accent1"/>
                </a:solidFill>
              </a:rPr>
            </a:br>
            <a:r>
              <a:rPr lang="da-DK" dirty="0">
                <a:solidFill>
                  <a:schemeClr val="accent1"/>
                </a:solidFill>
              </a:rPr>
              <a:t>CASE</a:t>
            </a:r>
            <a:r>
              <a:rPr lang="da-DK" dirty="0"/>
              <a:t>		</a:t>
            </a:r>
            <a:r>
              <a:rPr lang="da-DK" b="1" dirty="0">
                <a:solidFill>
                  <a:schemeClr val="tx1">
                    <a:lumMod val="85000"/>
                    <a:lumOff val="15000"/>
                  </a:schemeClr>
                </a:solidFill>
              </a:rPr>
              <a:t>FINGERPLANEN</a:t>
            </a:r>
          </a:p>
        </p:txBody>
      </p:sp>
      <p:sp>
        <p:nvSpPr>
          <p:cNvPr id="3" name="Pladsholder til indhold 2">
            <a:extLst>
              <a:ext uri="{FF2B5EF4-FFF2-40B4-BE49-F238E27FC236}">
                <a16:creationId xmlns:a16="http://schemas.microsoft.com/office/drawing/2014/main" id="{A29FAC3A-D8BD-4D79-8F2D-C4A5B7D19D99}"/>
              </a:ext>
            </a:extLst>
          </p:cNvPr>
          <p:cNvSpPr txBox="1">
            <a:spLocks/>
          </p:cNvSpPr>
          <p:nvPr/>
        </p:nvSpPr>
        <p:spPr>
          <a:xfrm>
            <a:off x="1072771" y="2133600"/>
            <a:ext cx="5653088" cy="3493264"/>
          </a:xfrm>
          <a:prstGeom prst="rect">
            <a:avLst/>
          </a:prstGeom>
        </p:spPr>
        <p:txBody>
          <a:bodyPr vert="horz" wrap="square" lIns="91440" tIns="45720" rIns="91440" bIns="45720" rtlCol="0" anchor="t">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da-DK" sz="2200" dirty="0"/>
              <a:t>Fingerplanen er et helt stort dansk eksempel på et landsplandirektiv for regionale sammenhænge. Den oprindelige plan fra 1947 er blevet udviklet og vedtaget som landsplandirektiv i 2007, men blandt andet stationsnærhedsprincippet i planen er siden lempet noget.</a:t>
            </a:r>
          </a:p>
          <a:p>
            <a:pPr marL="0" indent="0" algn="just">
              <a:buFont typeface="Wingdings 3" charset="2"/>
              <a:buNone/>
            </a:pPr>
            <a:endParaRPr lang="da-DK" sz="2000" b="1" dirty="0">
              <a:solidFill>
                <a:srgbClr val="C00000"/>
              </a:solidFill>
            </a:endParaRPr>
          </a:p>
          <a:p>
            <a:pPr marL="0" indent="0" algn="just">
              <a:buFont typeface="Wingdings 3" charset="2"/>
              <a:buNone/>
            </a:pPr>
            <a:endParaRPr lang="da-DK" sz="1100" dirty="0">
              <a:latin typeface="Museo Sans 100"/>
            </a:endParaRPr>
          </a:p>
          <a:p>
            <a:pPr algn="just"/>
            <a:endParaRPr lang="da-DK" sz="1100" dirty="0">
              <a:latin typeface="Museo Sans 100"/>
            </a:endParaRPr>
          </a:p>
        </p:txBody>
      </p:sp>
      <p:pic>
        <p:nvPicPr>
          <p:cNvPr id="4" name="Billede 3" descr="Et billede, der indeholder kort&#10;&#10;Automatisk genereret beskrivelse">
            <a:extLst>
              <a:ext uri="{FF2B5EF4-FFF2-40B4-BE49-F238E27FC236}">
                <a16:creationId xmlns:a16="http://schemas.microsoft.com/office/drawing/2014/main" id="{A1B26C6E-9F8D-42E1-9D12-7AD9DD6FD1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27" t="20519" r="24626" b="10850"/>
          <a:stretch/>
        </p:blipFill>
        <p:spPr>
          <a:xfrm>
            <a:off x="7305330" y="647700"/>
            <a:ext cx="3907183" cy="4611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ktangel: afrundede hjørner 6">
            <a:extLst>
              <a:ext uri="{FF2B5EF4-FFF2-40B4-BE49-F238E27FC236}">
                <a16:creationId xmlns:a16="http://schemas.microsoft.com/office/drawing/2014/main" id="{6CF49522-6EEB-4A3C-A15B-9EE0F28D2119}"/>
              </a:ext>
            </a:extLst>
          </p:cNvPr>
          <p:cNvSpPr/>
          <p:nvPr/>
        </p:nvSpPr>
        <p:spPr>
          <a:xfrm>
            <a:off x="1055688" y="4947534"/>
            <a:ext cx="4372924" cy="1236484"/>
          </a:xfrm>
          <a:prstGeom prst="roundRect">
            <a:avLst/>
          </a:prstGeom>
          <a:solidFill>
            <a:schemeClr val="accent1"/>
          </a:solidFill>
          <a:ln w="31750">
            <a:noFill/>
          </a:ln>
          <a:effectLst/>
        </p:spPr>
        <p:style>
          <a:lnRef idx="2">
            <a:schemeClr val="accent2">
              <a:shade val="50000"/>
            </a:schemeClr>
          </a:lnRef>
          <a:fillRef idx="1">
            <a:schemeClr val="accent2"/>
          </a:fillRef>
          <a:effectRef idx="0">
            <a:schemeClr val="accent2"/>
          </a:effectRef>
          <a:fontRef idx="minor">
            <a:schemeClr val="lt1"/>
          </a:fontRef>
        </p:style>
        <p:txBody>
          <a:bodyPr lIns="180000" tIns="72000" rIns="72000" bIns="144000" rtlCol="0" anchor="ctr"/>
          <a:lstStyle/>
          <a:p>
            <a:pPr algn="just">
              <a:lnSpc>
                <a:spcPct val="150000"/>
              </a:lnSpc>
            </a:pPr>
            <a:r>
              <a:rPr lang="da-DK" sz="1600" b="1" spc="100" dirty="0">
                <a:solidFill>
                  <a:schemeClr val="bg1"/>
                </a:solidFill>
                <a:latin typeface="Museo Sans 100" panose="02000000000000000000"/>
              </a:rPr>
              <a:t>FAKTA</a:t>
            </a:r>
          </a:p>
          <a:p>
            <a:r>
              <a:rPr lang="da-DK" sz="1600" dirty="0">
                <a:solidFill>
                  <a:schemeClr val="bg1"/>
                </a:solidFill>
                <a:latin typeface="Museo Sans 100" panose="02000000000000000000"/>
              </a:rPr>
              <a:t>I 2007 beregnede miljøministeriet at der kunne spares 100.000 ton co2 om året ved at fastholde principperne om byudvikling nær stationer.</a:t>
            </a:r>
            <a:endParaRPr lang="da-DK" sz="1600" b="1" dirty="0">
              <a:solidFill>
                <a:schemeClr val="bg1"/>
              </a:solidFill>
              <a:latin typeface="Museo Sans 100" panose="02000000000000000000"/>
            </a:endParaRPr>
          </a:p>
        </p:txBody>
      </p:sp>
      <p:sp>
        <p:nvSpPr>
          <p:cNvPr id="8" name="Tekstfelt 7">
            <a:extLst>
              <a:ext uri="{FF2B5EF4-FFF2-40B4-BE49-F238E27FC236}">
                <a16:creationId xmlns:a16="http://schemas.microsoft.com/office/drawing/2014/main" id="{4D695771-EF07-41D5-8B7A-89398FD007D4}"/>
              </a:ext>
            </a:extLst>
          </p:cNvPr>
          <p:cNvSpPr txBox="1"/>
          <p:nvPr/>
        </p:nvSpPr>
        <p:spPr>
          <a:xfrm>
            <a:off x="7136639" y="5389801"/>
            <a:ext cx="1997663" cy="230832"/>
          </a:xfrm>
          <a:prstGeom prst="rect">
            <a:avLst/>
          </a:prstGeom>
          <a:noFill/>
        </p:spPr>
        <p:txBody>
          <a:bodyPr wrap="none" rtlCol="0">
            <a:spAutoFit/>
          </a:bodyPr>
          <a:lstStyle/>
          <a:p>
            <a:pPr algn="just"/>
            <a:r>
              <a:rPr lang="da-DK" sz="900" dirty="0">
                <a:latin typeface="Museo Sans 100"/>
              </a:rPr>
              <a:t>Illustration: Dansk Byplanlaboratorium</a:t>
            </a:r>
            <a:endParaRPr lang="da-DK" sz="900" dirty="0"/>
          </a:p>
        </p:txBody>
      </p:sp>
    </p:spTree>
    <p:extLst>
      <p:ext uri="{BB962C8B-B14F-4D97-AF65-F5344CB8AC3E}">
        <p14:creationId xmlns:p14="http://schemas.microsoft.com/office/powerpoint/2010/main" val="1890062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588D7BB4-C708-48EF-8BC1-30DC00428B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15" b="5117"/>
          <a:stretch/>
        </p:blipFill>
        <p:spPr>
          <a:xfrm>
            <a:off x="1449474" y="2133600"/>
            <a:ext cx="7901918" cy="4163846"/>
          </a:xfrm>
          <a:prstGeom prst="rect">
            <a:avLst/>
          </a:prstGeom>
        </p:spPr>
      </p:pic>
      <p:sp>
        <p:nvSpPr>
          <p:cNvPr id="3" name="TextBox 3">
            <a:extLst>
              <a:ext uri="{FF2B5EF4-FFF2-40B4-BE49-F238E27FC236}">
                <a16:creationId xmlns:a16="http://schemas.microsoft.com/office/drawing/2014/main" id="{552C0C43-B78F-4782-959A-16AA9C4EAC39}"/>
              </a:ext>
            </a:extLst>
          </p:cNvPr>
          <p:cNvSpPr txBox="1"/>
          <p:nvPr/>
        </p:nvSpPr>
        <p:spPr>
          <a:xfrm>
            <a:off x="658813" y="584200"/>
            <a:ext cx="9865665"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accent1"/>
                </a:solidFill>
                <a:effectLst/>
                <a:uLnTx/>
                <a:uFillTx/>
                <a:latin typeface="+mj-lt"/>
                <a:cs typeface="Calibri"/>
              </a:rPr>
              <a:t>Anbefaling</a:t>
            </a:r>
            <a:r>
              <a:rPr kumimoji="0" lang="en-US" sz="4000" b="0" i="0" u="none" strike="noStrike" kern="1200" cap="none" spc="0" normalizeH="0" baseline="0" noProof="0" dirty="0">
                <a:ln>
                  <a:noFill/>
                </a:ln>
                <a:solidFill>
                  <a:schemeClr val="accent1"/>
                </a:solidFill>
                <a:effectLst/>
                <a:uLnTx/>
                <a:uFillTx/>
                <a:latin typeface="+mj-lt"/>
                <a:cs typeface="Calibri"/>
              </a:rPr>
              <a:t> 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chemeClr val="tx1">
                    <a:lumMod val="75000"/>
                    <a:lumOff val="25000"/>
                  </a:schemeClr>
                </a:solidFill>
                <a:effectLst/>
                <a:uLnTx/>
                <a:uFillTx/>
                <a:latin typeface="+mj-lt"/>
                <a:cs typeface="Calibri"/>
              </a:rPr>
              <a:t>Planlæg</a:t>
            </a:r>
            <a:r>
              <a:rPr kumimoji="0" lang="en-US" sz="3600" b="0" i="0" u="none" strike="noStrike" kern="1200" cap="none" spc="0" normalizeH="0" baseline="0" noProof="0" dirty="0">
                <a:ln>
                  <a:noFill/>
                </a:ln>
                <a:solidFill>
                  <a:schemeClr val="tx1">
                    <a:lumMod val="75000"/>
                    <a:lumOff val="25000"/>
                  </a:schemeClr>
                </a:solidFill>
                <a:effectLst/>
                <a:uLnTx/>
                <a:uFillTx/>
                <a:latin typeface="+mj-lt"/>
                <a:cs typeface="Calibri"/>
              </a:rPr>
              <a:t> for </a:t>
            </a:r>
            <a:r>
              <a:rPr kumimoji="0" lang="en-US" sz="3600" b="0" i="0" u="none" strike="noStrike" kern="1200" cap="none" spc="0" normalizeH="0" baseline="0" noProof="0" dirty="0" err="1">
                <a:ln>
                  <a:noFill/>
                </a:ln>
                <a:solidFill>
                  <a:schemeClr val="tx1">
                    <a:lumMod val="75000"/>
                    <a:lumOff val="25000"/>
                  </a:schemeClr>
                </a:solidFill>
                <a:effectLst/>
                <a:uLnTx/>
                <a:uFillTx/>
                <a:latin typeface="+mj-lt"/>
                <a:cs typeface="Calibri"/>
              </a:rPr>
              <a:t>større</a:t>
            </a:r>
            <a:r>
              <a:rPr kumimoji="0" lang="en-US" sz="3600" b="0" i="0" u="none" strike="noStrike" kern="1200" cap="none" spc="0" normalizeH="0" baseline="0" noProof="0" dirty="0">
                <a:ln>
                  <a:noFill/>
                </a:ln>
                <a:solidFill>
                  <a:schemeClr val="tx1">
                    <a:lumMod val="75000"/>
                    <a:lumOff val="25000"/>
                  </a:schemeClr>
                </a:solidFill>
                <a:effectLst/>
                <a:uLnTx/>
                <a:uFillTx/>
                <a:latin typeface="+mj-lt"/>
                <a:cs typeface="Calibri"/>
              </a:rPr>
              <a:t> </a:t>
            </a:r>
            <a:r>
              <a:rPr kumimoji="0" lang="en-US" sz="3600" b="0" i="0" u="none" strike="noStrike" kern="1200" cap="none" spc="0" normalizeH="0" baseline="0" noProof="0" dirty="0" err="1">
                <a:ln>
                  <a:noFill/>
                </a:ln>
                <a:solidFill>
                  <a:schemeClr val="tx1">
                    <a:lumMod val="75000"/>
                    <a:lumOff val="25000"/>
                  </a:schemeClr>
                </a:solidFill>
                <a:effectLst/>
                <a:uLnTx/>
                <a:uFillTx/>
                <a:latin typeface="+mj-lt"/>
                <a:cs typeface="Calibri"/>
              </a:rPr>
              <a:t>regionale</a:t>
            </a:r>
            <a:r>
              <a:rPr kumimoji="0" lang="en-US" sz="3600" b="0" i="0" u="none" strike="noStrike" kern="1200" cap="none" spc="0" normalizeH="0" baseline="0" noProof="0" dirty="0">
                <a:ln>
                  <a:noFill/>
                </a:ln>
                <a:solidFill>
                  <a:schemeClr val="tx1">
                    <a:lumMod val="75000"/>
                    <a:lumOff val="25000"/>
                  </a:schemeClr>
                </a:solidFill>
                <a:effectLst/>
                <a:uLnTx/>
                <a:uFillTx/>
                <a:latin typeface="+mj-lt"/>
                <a:cs typeface="Calibri"/>
              </a:rPr>
              <a:t> </a:t>
            </a:r>
            <a:r>
              <a:rPr kumimoji="0" lang="en-US" sz="3600" b="0" i="0" u="none" strike="noStrike" kern="1200" cap="none" spc="0" normalizeH="0" baseline="0" noProof="0" dirty="0" err="1">
                <a:ln>
                  <a:noFill/>
                </a:ln>
                <a:solidFill>
                  <a:schemeClr val="tx1">
                    <a:lumMod val="75000"/>
                    <a:lumOff val="25000"/>
                  </a:schemeClr>
                </a:solidFill>
                <a:effectLst/>
                <a:uLnTx/>
                <a:uFillTx/>
                <a:latin typeface="+mj-lt"/>
                <a:cs typeface="Calibri"/>
              </a:rPr>
              <a:t>sammenhænge</a:t>
            </a:r>
            <a:endParaRPr kumimoji="0" lang="en-US" sz="3600" b="0" i="0" u="none" strike="noStrike" kern="1200" cap="none" spc="0" normalizeH="0" baseline="0" noProof="0" dirty="0">
              <a:ln>
                <a:noFill/>
              </a:ln>
              <a:solidFill>
                <a:schemeClr val="tx1">
                  <a:lumMod val="75000"/>
                  <a:lumOff val="25000"/>
                </a:schemeClr>
              </a:solidFill>
              <a:effectLst/>
              <a:uLnTx/>
              <a:uFillTx/>
              <a:latin typeface="+mj-lt"/>
              <a:cs typeface="Calibri"/>
            </a:endParaRPr>
          </a:p>
        </p:txBody>
      </p:sp>
    </p:spTree>
    <p:extLst>
      <p:ext uri="{BB962C8B-B14F-4D97-AF65-F5344CB8AC3E}">
        <p14:creationId xmlns:p14="http://schemas.microsoft.com/office/powerpoint/2010/main" val="2663730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ACD42C-5345-484A-8222-C877E5FF9CEE}"/>
              </a:ext>
            </a:extLst>
          </p:cNvPr>
          <p:cNvSpPr txBox="1">
            <a:spLocks/>
          </p:cNvSpPr>
          <p:nvPr/>
        </p:nvSpPr>
        <p:spPr>
          <a:xfrm>
            <a:off x="677333" y="609600"/>
            <a:ext cx="10500949" cy="1320800"/>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solidFill>
                  <a:schemeClr val="accent1"/>
                </a:solidFill>
              </a:rPr>
              <a:t>Anbefaling 5. </a:t>
            </a:r>
            <a:br>
              <a:rPr lang="da-DK" dirty="0">
                <a:solidFill>
                  <a:srgbClr val="00B050"/>
                </a:solidFill>
                <a:latin typeface="Trebuchet MS" panose="020B0603020202020204" pitchFamily="34" charset="0"/>
              </a:rPr>
            </a:br>
            <a:r>
              <a:rPr lang="da-DK" sz="3600" dirty="0">
                <a:solidFill>
                  <a:schemeClr val="tx1">
                    <a:lumMod val="75000"/>
                    <a:lumOff val="25000"/>
                  </a:schemeClr>
                </a:solidFill>
              </a:rPr>
              <a:t>Tænk trafikplanlægning og byplanlægning sammen</a:t>
            </a:r>
            <a:endParaRPr lang="da-DK" dirty="0">
              <a:solidFill>
                <a:schemeClr val="tx1">
                  <a:lumMod val="75000"/>
                  <a:lumOff val="25000"/>
                </a:schemeClr>
              </a:solidFill>
            </a:endParaRPr>
          </a:p>
        </p:txBody>
      </p:sp>
      <p:sp>
        <p:nvSpPr>
          <p:cNvPr id="3" name="Pladsholder til indhold 2">
            <a:extLst>
              <a:ext uri="{FF2B5EF4-FFF2-40B4-BE49-F238E27FC236}">
                <a16:creationId xmlns:a16="http://schemas.microsoft.com/office/drawing/2014/main" id="{4B9CEBE1-29B8-4C19-AC02-275AEAE59E81}"/>
              </a:ext>
            </a:extLst>
          </p:cNvPr>
          <p:cNvSpPr txBox="1">
            <a:spLocks/>
          </p:cNvSpPr>
          <p:nvPr/>
        </p:nvSpPr>
        <p:spPr>
          <a:xfrm>
            <a:off x="677333" y="2133599"/>
            <a:ext cx="5037667" cy="217714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da-DK" sz="2000" b="1" dirty="0"/>
              <a:t>Samtænk trafikplanlægning og byplanlægning </a:t>
            </a:r>
            <a:r>
              <a:rPr lang="da-DK" sz="2000" dirty="0"/>
              <a:t>og lokalisér </a:t>
            </a:r>
            <a:r>
              <a:rPr lang="da-DK" sz="2000" dirty="0" err="1"/>
              <a:t>byfunktioner</a:t>
            </a:r>
            <a:r>
              <a:rPr lang="da-DK" sz="2000" dirty="0"/>
              <a:t> såsom service, detailhandel, boliger, kollektive trafikknudepunkter, skole/dagtilbud og idrætsfaciliteter tæt på hinanden for at understøtte grøn mobilitet.                                                                                                 </a:t>
            </a:r>
            <a:r>
              <a:rPr lang="da-DK" sz="2000" b="1" dirty="0">
                <a:solidFill>
                  <a:srgbClr val="C00000"/>
                </a:solidFill>
              </a:rPr>
              <a:t>                                                                                                                        </a:t>
            </a:r>
          </a:p>
          <a:p>
            <a:pPr algn="just"/>
            <a:endParaRPr lang="da-DK" dirty="0"/>
          </a:p>
          <a:p>
            <a:pPr algn="just"/>
            <a:endParaRPr lang="da-DK" dirty="0"/>
          </a:p>
          <a:p>
            <a:pPr algn="just"/>
            <a:endParaRPr lang="da-DK" dirty="0"/>
          </a:p>
          <a:p>
            <a:pPr algn="just"/>
            <a:endParaRPr lang="da-DK" dirty="0"/>
          </a:p>
        </p:txBody>
      </p:sp>
      <p:pic>
        <p:nvPicPr>
          <p:cNvPr id="4" name="Billede 3">
            <a:extLst>
              <a:ext uri="{FF2B5EF4-FFF2-40B4-BE49-F238E27FC236}">
                <a16:creationId xmlns:a16="http://schemas.microsoft.com/office/drawing/2014/main" id="{EEDE7D9C-3BBC-45A1-A815-9A18F29958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9171" y="2309374"/>
            <a:ext cx="5823788" cy="3017483"/>
          </a:xfrm>
          <a:prstGeom prst="rect">
            <a:avLst/>
          </a:prstGeom>
        </p:spPr>
      </p:pic>
      <p:grpSp>
        <p:nvGrpSpPr>
          <p:cNvPr id="8" name="Grafik 22">
            <a:extLst>
              <a:ext uri="{FF2B5EF4-FFF2-40B4-BE49-F238E27FC236}">
                <a16:creationId xmlns:a16="http://schemas.microsoft.com/office/drawing/2014/main" id="{40C3EA40-4D63-4706-9B30-F64D5557E952}"/>
              </a:ext>
            </a:extLst>
          </p:cNvPr>
          <p:cNvGrpSpPr/>
          <p:nvPr/>
        </p:nvGrpSpPr>
        <p:grpSpPr>
          <a:xfrm>
            <a:off x="387939" y="5498035"/>
            <a:ext cx="1380439" cy="635944"/>
            <a:chOff x="374745" y="4213748"/>
            <a:chExt cx="1391217" cy="635944"/>
          </a:xfrm>
        </p:grpSpPr>
        <p:sp>
          <p:nvSpPr>
            <p:cNvPr id="9" name="Kombinationstegning: figur 8">
              <a:extLst>
                <a:ext uri="{FF2B5EF4-FFF2-40B4-BE49-F238E27FC236}">
                  <a16:creationId xmlns:a16="http://schemas.microsoft.com/office/drawing/2014/main" id="{A94271A2-6696-4840-AAF5-A4A16D24CCB8}"/>
                </a:ext>
              </a:extLst>
            </p:cNvPr>
            <p:cNvSpPr/>
            <p:nvPr/>
          </p:nvSpPr>
          <p:spPr>
            <a:xfrm>
              <a:off x="374745" y="4213748"/>
              <a:ext cx="1391217" cy="635944"/>
            </a:xfrm>
            <a:custGeom>
              <a:avLst/>
              <a:gdLst>
                <a:gd name="connsiteX0" fmla="*/ 1249929 w 1391217"/>
                <a:gd name="connsiteY0" fmla="*/ 635944 h 635944"/>
                <a:gd name="connsiteX1" fmla="*/ 141289 w 1391217"/>
                <a:gd name="connsiteY1" fmla="*/ 635944 h 635944"/>
                <a:gd name="connsiteX2" fmla="*/ 0 w 1391217"/>
                <a:gd name="connsiteY2" fmla="*/ 494655 h 635944"/>
                <a:gd name="connsiteX3" fmla="*/ 0 w 1391217"/>
                <a:gd name="connsiteY3" fmla="*/ 141289 h 635944"/>
                <a:gd name="connsiteX4" fmla="*/ 141289 w 1391217"/>
                <a:gd name="connsiteY4" fmla="*/ 0 h 635944"/>
                <a:gd name="connsiteX5" fmla="*/ 1249929 w 1391217"/>
                <a:gd name="connsiteY5" fmla="*/ 0 h 635944"/>
                <a:gd name="connsiteX6" fmla="*/ 1391218 w 1391217"/>
                <a:gd name="connsiteY6" fmla="*/ 141289 h 635944"/>
                <a:gd name="connsiteX7" fmla="*/ 1391218 w 1391217"/>
                <a:gd name="connsiteY7" fmla="*/ 494655 h 635944"/>
                <a:gd name="connsiteX8" fmla="*/ 1249929 w 1391217"/>
                <a:gd name="connsiteY8" fmla="*/ 635944 h 63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217" h="635944">
                  <a:moveTo>
                    <a:pt x="1249929" y="635944"/>
                  </a:moveTo>
                  <a:lnTo>
                    <a:pt x="141289" y="635944"/>
                  </a:lnTo>
                  <a:cubicBezTo>
                    <a:pt x="63277" y="635944"/>
                    <a:pt x="0" y="572667"/>
                    <a:pt x="0" y="494655"/>
                  </a:cubicBezTo>
                  <a:lnTo>
                    <a:pt x="0" y="141289"/>
                  </a:lnTo>
                  <a:cubicBezTo>
                    <a:pt x="0" y="63277"/>
                    <a:pt x="63277" y="0"/>
                    <a:pt x="141289" y="0"/>
                  </a:cubicBezTo>
                  <a:lnTo>
                    <a:pt x="1249929" y="0"/>
                  </a:lnTo>
                  <a:cubicBezTo>
                    <a:pt x="1327941" y="0"/>
                    <a:pt x="1391218" y="63277"/>
                    <a:pt x="1391218" y="141289"/>
                  </a:cubicBezTo>
                  <a:lnTo>
                    <a:pt x="1391218" y="494655"/>
                  </a:lnTo>
                  <a:cubicBezTo>
                    <a:pt x="1391218" y="572667"/>
                    <a:pt x="1327941" y="635944"/>
                    <a:pt x="1249929" y="635944"/>
                  </a:cubicBezTo>
                  <a:close/>
                </a:path>
              </a:pathLst>
            </a:custGeom>
            <a:noFill/>
            <a:ln w="57771" cap="flat">
              <a:solidFill>
                <a:srgbClr val="FFFFFF"/>
              </a:solidFill>
              <a:prstDash val="solid"/>
              <a:miter/>
            </a:ln>
          </p:spPr>
          <p:txBody>
            <a:bodyPr rtlCol="0" anchor="ctr"/>
            <a:lstStyle/>
            <a:p>
              <a:endParaRPr lang="da-DK"/>
            </a:p>
          </p:txBody>
        </p:sp>
        <p:sp>
          <p:nvSpPr>
            <p:cNvPr id="10" name="Kombinationstegning: figur 9">
              <a:extLst>
                <a:ext uri="{FF2B5EF4-FFF2-40B4-BE49-F238E27FC236}">
                  <a16:creationId xmlns:a16="http://schemas.microsoft.com/office/drawing/2014/main" id="{C3819E0A-D4C4-4780-BF42-0776B4F0D229}"/>
                </a:ext>
              </a:extLst>
            </p:cNvPr>
            <p:cNvSpPr/>
            <p:nvPr/>
          </p:nvSpPr>
          <p:spPr>
            <a:xfrm>
              <a:off x="1497687" y="4429871"/>
              <a:ext cx="201965" cy="322739"/>
            </a:xfrm>
            <a:custGeom>
              <a:avLst/>
              <a:gdLst>
                <a:gd name="connsiteX0" fmla="*/ 201965 w 201965"/>
                <a:gd name="connsiteY0" fmla="*/ 322739 h 322739"/>
                <a:gd name="connsiteX1" fmla="*/ 0 w 201965"/>
                <a:gd name="connsiteY1" fmla="*/ 322739 h 322739"/>
                <a:gd name="connsiteX2" fmla="*/ 0 w 201965"/>
                <a:gd name="connsiteY2" fmla="*/ 101849 h 322739"/>
                <a:gd name="connsiteX3" fmla="*/ 101849 w 201965"/>
                <a:gd name="connsiteY3" fmla="*/ 0 h 322739"/>
                <a:gd name="connsiteX4" fmla="*/ 200665 w 201965"/>
                <a:gd name="connsiteY4" fmla="*/ 98815 h 322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 h="322739">
                  <a:moveTo>
                    <a:pt x="201965" y="322739"/>
                  </a:moveTo>
                  <a:lnTo>
                    <a:pt x="0" y="322739"/>
                  </a:lnTo>
                  <a:lnTo>
                    <a:pt x="0" y="101849"/>
                  </a:lnTo>
                  <a:lnTo>
                    <a:pt x="101849" y="0"/>
                  </a:lnTo>
                  <a:lnTo>
                    <a:pt x="200665" y="98815"/>
                  </a:lnTo>
                  <a:close/>
                </a:path>
              </a:pathLst>
            </a:custGeom>
            <a:solidFill>
              <a:srgbClr val="FFFFFF"/>
            </a:solidFill>
            <a:ln w="14443" cap="flat">
              <a:noFill/>
              <a:prstDash val="solid"/>
              <a:miter/>
            </a:ln>
          </p:spPr>
          <p:txBody>
            <a:bodyPr rtlCol="0" anchor="ctr"/>
            <a:lstStyle/>
            <a:p>
              <a:endParaRPr lang="da-DK" dirty="0"/>
            </a:p>
          </p:txBody>
        </p:sp>
        <p:sp>
          <p:nvSpPr>
            <p:cNvPr id="11" name="Kombinationstegning: figur 10">
              <a:extLst>
                <a:ext uri="{FF2B5EF4-FFF2-40B4-BE49-F238E27FC236}">
                  <a16:creationId xmlns:a16="http://schemas.microsoft.com/office/drawing/2014/main" id="{C18F9D19-9B4D-4392-97BC-25174118DB18}"/>
                </a:ext>
              </a:extLst>
            </p:cNvPr>
            <p:cNvSpPr/>
            <p:nvPr/>
          </p:nvSpPr>
          <p:spPr>
            <a:xfrm>
              <a:off x="944524" y="4523919"/>
              <a:ext cx="505634" cy="233025"/>
            </a:xfrm>
            <a:custGeom>
              <a:avLst/>
              <a:gdLst>
                <a:gd name="connsiteX0" fmla="*/ 505635 w 505634"/>
                <a:gd name="connsiteY0" fmla="*/ 233025 h 233025"/>
                <a:gd name="connsiteX1" fmla="*/ 505635 w 505634"/>
                <a:gd name="connsiteY1" fmla="*/ 144900 h 233025"/>
                <a:gd name="connsiteX2" fmla="*/ 447126 w 505634"/>
                <a:gd name="connsiteY2" fmla="*/ 67322 h 233025"/>
                <a:gd name="connsiteX3" fmla="*/ 387461 w 505634"/>
                <a:gd name="connsiteY3" fmla="*/ 144900 h 233025"/>
                <a:gd name="connsiteX4" fmla="*/ 387461 w 505634"/>
                <a:gd name="connsiteY4" fmla="*/ 194453 h 233025"/>
                <a:gd name="connsiteX5" fmla="*/ 310171 w 505634"/>
                <a:gd name="connsiteY5" fmla="*/ 194453 h 233025"/>
                <a:gd name="connsiteX6" fmla="*/ 310171 w 505634"/>
                <a:gd name="connsiteY6" fmla="*/ 54175 h 233025"/>
                <a:gd name="connsiteX7" fmla="*/ 256140 w 505634"/>
                <a:gd name="connsiteY7" fmla="*/ 0 h 233025"/>
                <a:gd name="connsiteX8" fmla="*/ 60676 w 505634"/>
                <a:gd name="connsiteY8" fmla="*/ 0 h 233025"/>
                <a:gd name="connsiteX9" fmla="*/ 0 w 505634"/>
                <a:gd name="connsiteY9" fmla="*/ 60676 h 233025"/>
                <a:gd name="connsiteX10" fmla="*/ 0 w 505634"/>
                <a:gd name="connsiteY10" fmla="*/ 233025 h 23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634" h="233025">
                  <a:moveTo>
                    <a:pt x="505635" y="233025"/>
                  </a:moveTo>
                  <a:lnTo>
                    <a:pt x="505635" y="144900"/>
                  </a:lnTo>
                  <a:lnTo>
                    <a:pt x="447126" y="67322"/>
                  </a:lnTo>
                  <a:lnTo>
                    <a:pt x="387461" y="144900"/>
                  </a:lnTo>
                  <a:lnTo>
                    <a:pt x="387461" y="194453"/>
                  </a:lnTo>
                  <a:lnTo>
                    <a:pt x="310171" y="194453"/>
                  </a:lnTo>
                  <a:lnTo>
                    <a:pt x="310171" y="54175"/>
                  </a:lnTo>
                  <a:lnTo>
                    <a:pt x="256140" y="0"/>
                  </a:lnTo>
                  <a:lnTo>
                    <a:pt x="60676" y="0"/>
                  </a:lnTo>
                  <a:lnTo>
                    <a:pt x="0" y="60676"/>
                  </a:lnTo>
                  <a:lnTo>
                    <a:pt x="0" y="233025"/>
                  </a:lnTo>
                  <a:close/>
                </a:path>
              </a:pathLst>
            </a:custGeom>
            <a:solidFill>
              <a:srgbClr val="FFFFFF"/>
            </a:solidFill>
            <a:ln w="14443" cap="flat">
              <a:noFill/>
              <a:prstDash val="solid"/>
              <a:miter/>
            </a:ln>
          </p:spPr>
          <p:txBody>
            <a:bodyPr rtlCol="0" anchor="ctr"/>
            <a:lstStyle/>
            <a:p>
              <a:endParaRPr lang="da-DK"/>
            </a:p>
          </p:txBody>
        </p:sp>
        <p:sp>
          <p:nvSpPr>
            <p:cNvPr id="12" name="Kombinationstegning: figur 11">
              <a:extLst>
                <a:ext uri="{FF2B5EF4-FFF2-40B4-BE49-F238E27FC236}">
                  <a16:creationId xmlns:a16="http://schemas.microsoft.com/office/drawing/2014/main" id="{BA2CE964-10A9-4C4B-9076-4DF82662865A}"/>
                </a:ext>
              </a:extLst>
            </p:cNvPr>
            <p:cNvSpPr/>
            <p:nvPr/>
          </p:nvSpPr>
          <p:spPr>
            <a:xfrm>
              <a:off x="454201" y="4355037"/>
              <a:ext cx="446114" cy="401907"/>
            </a:xfrm>
            <a:custGeom>
              <a:avLst/>
              <a:gdLst>
                <a:gd name="connsiteX0" fmla="*/ 446114 w 446114"/>
                <a:gd name="connsiteY0" fmla="*/ 397573 h 401907"/>
                <a:gd name="connsiteX1" fmla="*/ 446114 w 446114"/>
                <a:gd name="connsiteY1" fmla="*/ 228547 h 401907"/>
                <a:gd name="connsiteX2" fmla="*/ 388616 w 446114"/>
                <a:gd name="connsiteY2" fmla="*/ 0 h 401907"/>
                <a:gd name="connsiteX3" fmla="*/ 352211 w 446114"/>
                <a:gd name="connsiteY3" fmla="*/ 0 h 401907"/>
                <a:gd name="connsiteX4" fmla="*/ 298036 w 446114"/>
                <a:gd name="connsiteY4" fmla="*/ 228547 h 401907"/>
                <a:gd name="connsiteX5" fmla="*/ 298036 w 446114"/>
                <a:gd name="connsiteY5" fmla="*/ 333430 h 401907"/>
                <a:gd name="connsiteX6" fmla="*/ 216412 w 446114"/>
                <a:gd name="connsiteY6" fmla="*/ 333430 h 401907"/>
                <a:gd name="connsiteX7" fmla="*/ 216412 w 446114"/>
                <a:gd name="connsiteY7" fmla="*/ 274921 h 401907"/>
                <a:gd name="connsiteX8" fmla="*/ 107050 w 446114"/>
                <a:gd name="connsiteY8" fmla="*/ 176683 h 401907"/>
                <a:gd name="connsiteX9" fmla="*/ 0 w 446114"/>
                <a:gd name="connsiteY9" fmla="*/ 278244 h 401907"/>
                <a:gd name="connsiteX10" fmla="*/ 0 w 446114"/>
                <a:gd name="connsiteY10" fmla="*/ 401907 h 40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114" h="401907">
                  <a:moveTo>
                    <a:pt x="446114" y="397573"/>
                  </a:moveTo>
                  <a:lnTo>
                    <a:pt x="446114" y="228547"/>
                  </a:lnTo>
                  <a:lnTo>
                    <a:pt x="388616" y="0"/>
                  </a:lnTo>
                  <a:lnTo>
                    <a:pt x="352211" y="0"/>
                  </a:lnTo>
                  <a:lnTo>
                    <a:pt x="298036" y="228547"/>
                  </a:lnTo>
                  <a:lnTo>
                    <a:pt x="298036" y="333430"/>
                  </a:lnTo>
                  <a:lnTo>
                    <a:pt x="216412" y="333430"/>
                  </a:lnTo>
                  <a:lnTo>
                    <a:pt x="216412" y="274921"/>
                  </a:lnTo>
                  <a:lnTo>
                    <a:pt x="107050" y="176683"/>
                  </a:lnTo>
                  <a:lnTo>
                    <a:pt x="0" y="278244"/>
                  </a:lnTo>
                  <a:lnTo>
                    <a:pt x="0" y="401907"/>
                  </a:lnTo>
                  <a:close/>
                </a:path>
              </a:pathLst>
            </a:custGeom>
            <a:solidFill>
              <a:srgbClr val="FFFFFF"/>
            </a:solidFill>
            <a:ln w="14443" cap="flat">
              <a:noFill/>
              <a:prstDash val="solid"/>
              <a:miter/>
            </a:ln>
          </p:spPr>
          <p:txBody>
            <a:bodyPr rtlCol="0" anchor="ctr"/>
            <a:lstStyle/>
            <a:p>
              <a:endParaRPr lang="da-DK"/>
            </a:p>
          </p:txBody>
        </p:sp>
      </p:grpSp>
      <p:grpSp>
        <p:nvGrpSpPr>
          <p:cNvPr id="19" name="Gruppe 18">
            <a:extLst>
              <a:ext uri="{FF2B5EF4-FFF2-40B4-BE49-F238E27FC236}">
                <a16:creationId xmlns:a16="http://schemas.microsoft.com/office/drawing/2014/main" id="{64F67883-34F5-4F53-BAB2-784EEBECED4B}"/>
              </a:ext>
            </a:extLst>
          </p:cNvPr>
          <p:cNvGrpSpPr/>
          <p:nvPr/>
        </p:nvGrpSpPr>
        <p:grpSpPr>
          <a:xfrm>
            <a:off x="653698" y="4594152"/>
            <a:ext cx="4462169" cy="1571698"/>
            <a:chOff x="1106310" y="642807"/>
            <a:chExt cx="4579490" cy="1564362"/>
          </a:xfrm>
        </p:grpSpPr>
        <p:sp>
          <p:nvSpPr>
            <p:cNvPr id="20" name="Rektangel: afrundede hjørner 19">
              <a:extLst>
                <a:ext uri="{FF2B5EF4-FFF2-40B4-BE49-F238E27FC236}">
                  <a16:creationId xmlns:a16="http://schemas.microsoft.com/office/drawing/2014/main" id="{08B45ACF-AE74-485E-9A0A-D8F5C710BAB6}"/>
                </a:ext>
              </a:extLst>
            </p:cNvPr>
            <p:cNvSpPr/>
            <p:nvPr/>
          </p:nvSpPr>
          <p:spPr>
            <a:xfrm>
              <a:off x="1106310" y="642807"/>
              <a:ext cx="4579490" cy="1564362"/>
            </a:xfrm>
            <a:prstGeom prst="roundRect">
              <a:avLst/>
            </a:prstGeom>
            <a:solidFill>
              <a:srgbClr val="FAEFD0"/>
            </a:solidFill>
            <a:ln w="6350">
              <a:noFill/>
            </a:ln>
            <a:effectLst>
              <a:softEdge rad="0"/>
            </a:effectLst>
          </p:spPr>
          <p:style>
            <a:lnRef idx="2">
              <a:schemeClr val="accent2">
                <a:shade val="50000"/>
              </a:schemeClr>
            </a:lnRef>
            <a:fillRef idx="1">
              <a:schemeClr val="accent2"/>
            </a:fillRef>
            <a:effectRef idx="0">
              <a:schemeClr val="accent2"/>
            </a:effectRef>
            <a:fontRef idx="minor">
              <a:schemeClr val="lt1"/>
            </a:fontRef>
          </p:style>
          <p:txBody>
            <a:bodyPr lIns="108000" tIns="0" rIns="108000" bIns="36000" rtlCol="0" anchor="ctr"/>
            <a:lstStyle/>
            <a:p>
              <a:pPr algn="ctr">
                <a:lnSpc>
                  <a:spcPct val="200000"/>
                </a:lnSpc>
              </a:pPr>
              <a:r>
                <a:rPr lang="da-DK" sz="1600" b="1" spc="300" dirty="0">
                  <a:solidFill>
                    <a:schemeClr val="accent1"/>
                  </a:solidFill>
                  <a:latin typeface="Museo Sans 100"/>
                </a:rPr>
                <a:t>	</a:t>
              </a:r>
              <a:r>
                <a:rPr lang="da-DK" sz="1600" b="1" spc="100" dirty="0">
                  <a:solidFill>
                    <a:schemeClr val="accent1"/>
                  </a:solidFill>
                  <a:latin typeface="Museo Sans 100"/>
                </a:rPr>
                <a:t>KOMMUNENS ROLLE</a:t>
              </a:r>
            </a:p>
            <a:p>
              <a:r>
                <a:rPr lang="da-DK" sz="1600" dirty="0">
                  <a:solidFill>
                    <a:schemeClr val="accent1"/>
                  </a:solidFill>
                  <a:latin typeface="Museo Sans 100" panose="02000000000000000000"/>
                </a:rPr>
                <a:t>Kommunen har stærke redskaber til at </a:t>
              </a:r>
            </a:p>
            <a:p>
              <a:r>
                <a:rPr lang="da-DK" sz="1600" dirty="0">
                  <a:solidFill>
                    <a:schemeClr val="accent1"/>
                  </a:solidFill>
                  <a:latin typeface="Museo Sans 100" panose="02000000000000000000"/>
                </a:rPr>
                <a:t>styrke byudvikling nær knudepunkter. Det kan ske gennem planstrategi, kommuneplan og lokalplan</a:t>
              </a:r>
            </a:p>
          </p:txBody>
        </p:sp>
        <p:grpSp>
          <p:nvGrpSpPr>
            <p:cNvPr id="21" name="Grafik 28">
              <a:extLst>
                <a:ext uri="{FF2B5EF4-FFF2-40B4-BE49-F238E27FC236}">
                  <a16:creationId xmlns:a16="http://schemas.microsoft.com/office/drawing/2014/main" id="{6C4203DC-D7B8-40CF-A9FC-CC21F5C1A3F4}"/>
                </a:ext>
              </a:extLst>
            </p:cNvPr>
            <p:cNvGrpSpPr/>
            <p:nvPr/>
          </p:nvGrpSpPr>
          <p:grpSpPr>
            <a:xfrm>
              <a:off x="1303329" y="864471"/>
              <a:ext cx="1030524" cy="332545"/>
              <a:chOff x="6130298" y="3066586"/>
              <a:chExt cx="1238989" cy="399819"/>
            </a:xfrm>
          </p:grpSpPr>
          <p:sp>
            <p:nvSpPr>
              <p:cNvPr id="22" name="Kombinationstegning: figur 21">
                <a:extLst>
                  <a:ext uri="{FF2B5EF4-FFF2-40B4-BE49-F238E27FC236}">
                    <a16:creationId xmlns:a16="http://schemas.microsoft.com/office/drawing/2014/main" id="{10F2F6A6-E694-4846-B1AA-9AEF1E257351}"/>
                  </a:ext>
                </a:extLst>
              </p:cNvPr>
              <p:cNvSpPr/>
              <p:nvPr/>
            </p:nvSpPr>
            <p:spPr>
              <a:xfrm>
                <a:off x="7168371" y="3141003"/>
                <a:ext cx="200916" cy="321064"/>
              </a:xfrm>
              <a:custGeom>
                <a:avLst/>
                <a:gdLst>
                  <a:gd name="connsiteX0" fmla="*/ 200916 w 200916"/>
                  <a:gd name="connsiteY0" fmla="*/ 321064 h 321063"/>
                  <a:gd name="connsiteX1" fmla="*/ 0 w 200916"/>
                  <a:gd name="connsiteY1" fmla="*/ 321064 h 321063"/>
                  <a:gd name="connsiteX2" fmla="*/ 0 w 200916"/>
                  <a:gd name="connsiteY2" fmla="*/ 101320 h 321063"/>
                  <a:gd name="connsiteX3" fmla="*/ 101320 w 200916"/>
                  <a:gd name="connsiteY3" fmla="*/ 0 h 321063"/>
                  <a:gd name="connsiteX4" fmla="*/ 199623 w 200916"/>
                  <a:gd name="connsiteY4" fmla="*/ 98302 h 321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16" h="321063">
                    <a:moveTo>
                      <a:pt x="200916" y="321064"/>
                    </a:moveTo>
                    <a:lnTo>
                      <a:pt x="0" y="321064"/>
                    </a:lnTo>
                    <a:lnTo>
                      <a:pt x="0" y="101320"/>
                    </a:lnTo>
                    <a:lnTo>
                      <a:pt x="101320" y="0"/>
                    </a:lnTo>
                    <a:lnTo>
                      <a:pt x="199623" y="98302"/>
                    </a:lnTo>
                    <a:close/>
                  </a:path>
                </a:pathLst>
              </a:custGeom>
              <a:solidFill>
                <a:srgbClr val="60B442"/>
              </a:solidFill>
              <a:ln w="14339" cap="flat">
                <a:noFill/>
                <a:prstDash val="solid"/>
                <a:miter/>
              </a:ln>
            </p:spPr>
            <p:txBody>
              <a:bodyPr tIns="0" rtlCol="0" anchor="ctr"/>
              <a:lstStyle/>
              <a:p>
                <a:endParaRPr lang="da-DK">
                  <a:solidFill>
                    <a:schemeClr val="accent1"/>
                  </a:solidFill>
                </a:endParaRPr>
              </a:p>
            </p:txBody>
          </p:sp>
          <p:sp>
            <p:nvSpPr>
              <p:cNvPr id="23" name="Kombinationstegning: figur 22">
                <a:extLst>
                  <a:ext uri="{FF2B5EF4-FFF2-40B4-BE49-F238E27FC236}">
                    <a16:creationId xmlns:a16="http://schemas.microsoft.com/office/drawing/2014/main" id="{8E6ED648-6502-4B62-BED3-16595751BD47}"/>
                  </a:ext>
                </a:extLst>
              </p:cNvPr>
              <p:cNvSpPr/>
              <p:nvPr/>
            </p:nvSpPr>
            <p:spPr>
              <a:xfrm>
                <a:off x="6618077" y="3234585"/>
                <a:ext cx="503008" cy="231814"/>
              </a:xfrm>
              <a:custGeom>
                <a:avLst/>
                <a:gdLst>
                  <a:gd name="connsiteX0" fmla="*/ 503009 w 503009"/>
                  <a:gd name="connsiteY0" fmla="*/ 231815 h 231815"/>
                  <a:gd name="connsiteX1" fmla="*/ 503009 w 503009"/>
                  <a:gd name="connsiteY1" fmla="*/ 144148 h 231815"/>
                  <a:gd name="connsiteX2" fmla="*/ 444804 w 503009"/>
                  <a:gd name="connsiteY2" fmla="*/ 66972 h 231815"/>
                  <a:gd name="connsiteX3" fmla="*/ 385449 w 503009"/>
                  <a:gd name="connsiteY3" fmla="*/ 144148 h 231815"/>
                  <a:gd name="connsiteX4" fmla="*/ 385449 w 503009"/>
                  <a:gd name="connsiteY4" fmla="*/ 193443 h 231815"/>
                  <a:gd name="connsiteX5" fmla="*/ 308560 w 503009"/>
                  <a:gd name="connsiteY5" fmla="*/ 193443 h 231815"/>
                  <a:gd name="connsiteX6" fmla="*/ 308560 w 503009"/>
                  <a:gd name="connsiteY6" fmla="*/ 53894 h 231815"/>
                  <a:gd name="connsiteX7" fmla="*/ 254810 w 503009"/>
                  <a:gd name="connsiteY7" fmla="*/ 0 h 231815"/>
                  <a:gd name="connsiteX8" fmla="*/ 60361 w 503009"/>
                  <a:gd name="connsiteY8" fmla="*/ 0 h 231815"/>
                  <a:gd name="connsiteX9" fmla="*/ 0 w 503009"/>
                  <a:gd name="connsiteY9" fmla="*/ 60361 h 231815"/>
                  <a:gd name="connsiteX10" fmla="*/ 0 w 503009"/>
                  <a:gd name="connsiteY10" fmla="*/ 231815 h 23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3009" h="231815">
                    <a:moveTo>
                      <a:pt x="503009" y="231815"/>
                    </a:moveTo>
                    <a:lnTo>
                      <a:pt x="503009" y="144148"/>
                    </a:lnTo>
                    <a:lnTo>
                      <a:pt x="444804" y="66972"/>
                    </a:lnTo>
                    <a:lnTo>
                      <a:pt x="385449" y="144148"/>
                    </a:lnTo>
                    <a:lnTo>
                      <a:pt x="385449" y="193443"/>
                    </a:lnTo>
                    <a:lnTo>
                      <a:pt x="308560" y="193443"/>
                    </a:lnTo>
                    <a:lnTo>
                      <a:pt x="308560" y="53894"/>
                    </a:lnTo>
                    <a:lnTo>
                      <a:pt x="254810" y="0"/>
                    </a:lnTo>
                    <a:lnTo>
                      <a:pt x="60361" y="0"/>
                    </a:lnTo>
                    <a:lnTo>
                      <a:pt x="0" y="60361"/>
                    </a:lnTo>
                    <a:lnTo>
                      <a:pt x="0" y="231815"/>
                    </a:lnTo>
                    <a:close/>
                  </a:path>
                </a:pathLst>
              </a:custGeom>
              <a:solidFill>
                <a:srgbClr val="60B442"/>
              </a:solidFill>
              <a:ln w="14339" cap="flat">
                <a:noFill/>
                <a:prstDash val="solid"/>
                <a:miter/>
              </a:ln>
            </p:spPr>
            <p:txBody>
              <a:bodyPr tIns="0" rtlCol="0" anchor="ctr"/>
              <a:lstStyle/>
              <a:p>
                <a:endParaRPr lang="da-DK" dirty="0">
                  <a:solidFill>
                    <a:schemeClr val="accent1"/>
                  </a:solidFill>
                </a:endParaRPr>
              </a:p>
            </p:txBody>
          </p:sp>
          <p:sp>
            <p:nvSpPr>
              <p:cNvPr id="24" name="Kombinationstegning: figur 23">
                <a:extLst>
                  <a:ext uri="{FF2B5EF4-FFF2-40B4-BE49-F238E27FC236}">
                    <a16:creationId xmlns:a16="http://schemas.microsoft.com/office/drawing/2014/main" id="{5BA088E0-4063-4A63-97FC-266325C8F220}"/>
                  </a:ext>
                </a:extLst>
              </p:cNvPr>
              <p:cNvSpPr/>
              <p:nvPr/>
            </p:nvSpPr>
            <p:spPr>
              <a:xfrm>
                <a:off x="6130298" y="3066586"/>
                <a:ext cx="443798" cy="399819"/>
              </a:xfrm>
              <a:custGeom>
                <a:avLst/>
                <a:gdLst>
                  <a:gd name="connsiteX0" fmla="*/ 443798 w 443798"/>
                  <a:gd name="connsiteY0" fmla="*/ 395509 h 399820"/>
                  <a:gd name="connsiteX1" fmla="*/ 443798 w 443798"/>
                  <a:gd name="connsiteY1" fmla="*/ 227360 h 399820"/>
                  <a:gd name="connsiteX2" fmla="*/ 386599 w 443798"/>
                  <a:gd name="connsiteY2" fmla="*/ 0 h 399820"/>
                  <a:gd name="connsiteX3" fmla="*/ 350382 w 443798"/>
                  <a:gd name="connsiteY3" fmla="*/ 0 h 399820"/>
                  <a:gd name="connsiteX4" fmla="*/ 296488 w 443798"/>
                  <a:gd name="connsiteY4" fmla="*/ 227360 h 399820"/>
                  <a:gd name="connsiteX5" fmla="*/ 296488 w 443798"/>
                  <a:gd name="connsiteY5" fmla="*/ 331699 h 399820"/>
                  <a:gd name="connsiteX6" fmla="*/ 215288 w 443798"/>
                  <a:gd name="connsiteY6" fmla="*/ 331699 h 399820"/>
                  <a:gd name="connsiteX7" fmla="*/ 215288 w 443798"/>
                  <a:gd name="connsiteY7" fmla="*/ 273493 h 399820"/>
                  <a:gd name="connsiteX8" fmla="*/ 106494 w 443798"/>
                  <a:gd name="connsiteY8" fmla="*/ 175766 h 399820"/>
                  <a:gd name="connsiteX9" fmla="*/ 0 w 443798"/>
                  <a:gd name="connsiteY9" fmla="*/ 276799 h 399820"/>
                  <a:gd name="connsiteX10" fmla="*/ 0 w 443798"/>
                  <a:gd name="connsiteY10" fmla="*/ 399821 h 3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3798" h="399820">
                    <a:moveTo>
                      <a:pt x="443798" y="395509"/>
                    </a:moveTo>
                    <a:lnTo>
                      <a:pt x="443798" y="227360"/>
                    </a:lnTo>
                    <a:lnTo>
                      <a:pt x="386599" y="0"/>
                    </a:lnTo>
                    <a:lnTo>
                      <a:pt x="350382" y="0"/>
                    </a:lnTo>
                    <a:lnTo>
                      <a:pt x="296488" y="227360"/>
                    </a:lnTo>
                    <a:lnTo>
                      <a:pt x="296488" y="331699"/>
                    </a:lnTo>
                    <a:lnTo>
                      <a:pt x="215288" y="331699"/>
                    </a:lnTo>
                    <a:lnTo>
                      <a:pt x="215288" y="273493"/>
                    </a:lnTo>
                    <a:lnTo>
                      <a:pt x="106494" y="175766"/>
                    </a:lnTo>
                    <a:lnTo>
                      <a:pt x="0" y="276799"/>
                    </a:lnTo>
                    <a:lnTo>
                      <a:pt x="0" y="399821"/>
                    </a:lnTo>
                    <a:close/>
                  </a:path>
                </a:pathLst>
              </a:custGeom>
              <a:solidFill>
                <a:srgbClr val="60B442"/>
              </a:solidFill>
              <a:ln w="14339" cap="flat">
                <a:noFill/>
                <a:prstDash val="solid"/>
                <a:miter/>
              </a:ln>
            </p:spPr>
            <p:txBody>
              <a:bodyPr tIns="0" rtlCol="0" anchor="ctr"/>
              <a:lstStyle/>
              <a:p>
                <a:endParaRPr lang="da-DK" dirty="0">
                  <a:solidFill>
                    <a:schemeClr val="accent1"/>
                  </a:solidFill>
                </a:endParaRPr>
              </a:p>
            </p:txBody>
          </p:sp>
        </p:grpSp>
      </p:grpSp>
    </p:spTree>
    <p:extLst>
      <p:ext uri="{BB962C8B-B14F-4D97-AF65-F5344CB8AC3E}">
        <p14:creationId xmlns:p14="http://schemas.microsoft.com/office/powerpoint/2010/main" val="2191613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8">
            <a:extLst>
              <a:ext uri="{FF2B5EF4-FFF2-40B4-BE49-F238E27FC236}">
                <a16:creationId xmlns:a16="http://schemas.microsoft.com/office/drawing/2014/main" id="{1634E1E1-10B3-4512-A043-68B659FC8AD4}"/>
              </a:ext>
            </a:extLst>
          </p:cNvPr>
          <p:cNvSpPr txBox="1">
            <a:spLocks/>
          </p:cNvSpPr>
          <p:nvPr/>
        </p:nvSpPr>
        <p:spPr>
          <a:xfrm>
            <a:off x="677334" y="6096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solidFill>
                  <a:schemeClr val="accent1"/>
                </a:solidFill>
              </a:rPr>
              <a:t>Anbefaling 5. </a:t>
            </a:r>
            <a:br>
              <a:rPr lang="da-DK" dirty="0">
                <a:solidFill>
                  <a:schemeClr val="accent1"/>
                </a:solidFill>
              </a:rPr>
            </a:br>
            <a:r>
              <a:rPr lang="da-DK" dirty="0">
                <a:solidFill>
                  <a:schemeClr val="accent1"/>
                </a:solidFill>
              </a:rPr>
              <a:t>CASE</a:t>
            </a:r>
            <a:r>
              <a:rPr lang="da-DK" sz="3200" dirty="0">
                <a:solidFill>
                  <a:srgbClr val="00B050"/>
                </a:solidFill>
              </a:rPr>
              <a:t>	</a:t>
            </a:r>
            <a:r>
              <a:rPr lang="da-DK" dirty="0">
                <a:solidFill>
                  <a:srgbClr val="00B050"/>
                </a:solidFill>
              </a:rPr>
              <a:t>	</a:t>
            </a:r>
            <a:r>
              <a:rPr lang="da-DK" b="1" dirty="0">
                <a:solidFill>
                  <a:schemeClr val="tx1">
                    <a:lumMod val="75000"/>
                    <a:lumOff val="25000"/>
                  </a:schemeClr>
                </a:solidFill>
              </a:rPr>
              <a:t>KØGE NORD</a:t>
            </a:r>
            <a:endParaRPr lang="da-DK" sz="3200" b="1" dirty="0">
              <a:solidFill>
                <a:schemeClr val="tx1">
                  <a:lumMod val="75000"/>
                  <a:lumOff val="25000"/>
                </a:schemeClr>
              </a:solidFill>
            </a:endParaRPr>
          </a:p>
        </p:txBody>
      </p:sp>
      <p:sp>
        <p:nvSpPr>
          <p:cNvPr id="4" name="Pladsholder til indhold 6">
            <a:extLst>
              <a:ext uri="{FF2B5EF4-FFF2-40B4-BE49-F238E27FC236}">
                <a16:creationId xmlns:a16="http://schemas.microsoft.com/office/drawing/2014/main" id="{B5D22C20-6688-461F-851A-1F3D3DC06459}"/>
              </a:ext>
            </a:extLst>
          </p:cNvPr>
          <p:cNvSpPr txBox="1">
            <a:spLocks/>
          </p:cNvSpPr>
          <p:nvPr/>
        </p:nvSpPr>
        <p:spPr>
          <a:xfrm>
            <a:off x="5887092" y="2133600"/>
            <a:ext cx="5743254" cy="280827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da-DK" sz="2000" dirty="0"/>
              <a:t>Den nye Køge Nord Station udgør et stort og centralt pendlerknudepunkt udenfor storbyområdet. Herfra er det muligt at komme hurtigt med tog til både København og mod Fyn.</a:t>
            </a:r>
          </a:p>
          <a:p>
            <a:pPr marL="0" indent="0">
              <a:buFont typeface="Wingdings 3" charset="2"/>
              <a:buNone/>
            </a:pPr>
            <a:endParaRPr lang="da-DK" dirty="0"/>
          </a:p>
        </p:txBody>
      </p:sp>
      <p:sp>
        <p:nvSpPr>
          <p:cNvPr id="5" name="Tekstfelt 4">
            <a:extLst>
              <a:ext uri="{FF2B5EF4-FFF2-40B4-BE49-F238E27FC236}">
                <a16:creationId xmlns:a16="http://schemas.microsoft.com/office/drawing/2014/main" id="{AC8DDB46-C399-47E5-B447-A06BEF11E34B}"/>
              </a:ext>
            </a:extLst>
          </p:cNvPr>
          <p:cNvSpPr txBox="1"/>
          <p:nvPr/>
        </p:nvSpPr>
        <p:spPr>
          <a:xfrm>
            <a:off x="3672108" y="5251151"/>
            <a:ext cx="1430200" cy="230832"/>
          </a:xfrm>
          <a:prstGeom prst="rect">
            <a:avLst/>
          </a:prstGeom>
          <a:noFill/>
        </p:spPr>
        <p:txBody>
          <a:bodyPr wrap="none" rtlCol="0">
            <a:spAutoFit/>
          </a:bodyPr>
          <a:lstStyle/>
          <a:p>
            <a:r>
              <a:rPr lang="da-DK" sz="900" dirty="0"/>
              <a:t>Foto: Thomas Hauerslev</a:t>
            </a:r>
          </a:p>
        </p:txBody>
      </p:sp>
      <p:sp>
        <p:nvSpPr>
          <p:cNvPr id="9" name="Rektangel: afrundede hjørner 8">
            <a:extLst>
              <a:ext uri="{FF2B5EF4-FFF2-40B4-BE49-F238E27FC236}">
                <a16:creationId xmlns:a16="http://schemas.microsoft.com/office/drawing/2014/main" id="{A0C2738D-6A3F-4A03-9503-E134838675B4}"/>
              </a:ext>
            </a:extLst>
          </p:cNvPr>
          <p:cNvSpPr/>
          <p:nvPr/>
        </p:nvSpPr>
        <p:spPr>
          <a:xfrm>
            <a:off x="5887092" y="3928906"/>
            <a:ext cx="4448854" cy="1530194"/>
          </a:xfrm>
          <a:prstGeom prst="roundRect">
            <a:avLst/>
          </a:prstGeom>
          <a:solidFill>
            <a:schemeClr val="accent1"/>
          </a:solidFill>
          <a:ln w="31750">
            <a:noFill/>
          </a:ln>
          <a:effectLst/>
        </p:spPr>
        <p:style>
          <a:lnRef idx="2">
            <a:schemeClr val="accent2">
              <a:shade val="50000"/>
            </a:schemeClr>
          </a:lnRef>
          <a:fillRef idx="1">
            <a:schemeClr val="accent2"/>
          </a:fillRef>
          <a:effectRef idx="0">
            <a:schemeClr val="accent2"/>
          </a:effectRef>
          <a:fontRef idx="minor">
            <a:schemeClr val="lt1"/>
          </a:fontRef>
        </p:style>
        <p:txBody>
          <a:bodyPr lIns="180000" tIns="72000" rIns="72000" bIns="144000" rtlCol="0" anchor="ctr"/>
          <a:lstStyle/>
          <a:p>
            <a:pPr algn="just">
              <a:lnSpc>
                <a:spcPct val="150000"/>
              </a:lnSpc>
            </a:pPr>
            <a:r>
              <a:rPr lang="da-DK" sz="1600" b="1" spc="100" dirty="0">
                <a:solidFill>
                  <a:schemeClr val="bg1"/>
                </a:solidFill>
                <a:latin typeface="Museo Sans 100" panose="02000000000000000000"/>
              </a:rPr>
              <a:t>FAKTA</a:t>
            </a:r>
          </a:p>
          <a:p>
            <a:r>
              <a:rPr lang="da-DK" sz="1600" dirty="0">
                <a:solidFill>
                  <a:schemeClr val="bg1"/>
                </a:solidFill>
                <a:latin typeface="Museo Sans 100" panose="02000000000000000000"/>
              </a:rPr>
              <a:t>Der planlægges et parker- og </a:t>
            </a:r>
            <a:r>
              <a:rPr lang="da-DK" sz="1600" dirty="0" err="1">
                <a:solidFill>
                  <a:schemeClr val="bg1"/>
                </a:solidFill>
                <a:latin typeface="Museo Sans 100" panose="02000000000000000000"/>
              </a:rPr>
              <a:t>rejsanlæg</a:t>
            </a:r>
            <a:r>
              <a:rPr lang="da-DK" sz="1600" dirty="0">
                <a:solidFill>
                  <a:schemeClr val="bg1"/>
                </a:solidFill>
                <a:latin typeface="Museo Sans 100" panose="02000000000000000000"/>
              </a:rPr>
              <a:t>. Ved en belægning på 70% forventes parker- og </a:t>
            </a:r>
            <a:r>
              <a:rPr lang="da-DK" sz="1600" dirty="0" err="1">
                <a:solidFill>
                  <a:schemeClr val="bg1"/>
                </a:solidFill>
                <a:latin typeface="Museo Sans 100" panose="02000000000000000000"/>
              </a:rPr>
              <a:t>rejsanlægget</a:t>
            </a:r>
            <a:r>
              <a:rPr lang="da-DK" sz="1600" dirty="0">
                <a:solidFill>
                  <a:schemeClr val="bg1"/>
                </a:solidFill>
                <a:latin typeface="Museo Sans 100" panose="02000000000000000000"/>
              </a:rPr>
              <a:t> at skabe en CO2 reduktion på 4.940 ton om året</a:t>
            </a:r>
          </a:p>
          <a:p>
            <a:pPr algn="r"/>
            <a:r>
              <a:rPr lang="da-DK" sz="1100" dirty="0">
                <a:solidFill>
                  <a:schemeClr val="bg1"/>
                </a:solidFill>
                <a:latin typeface="Museo Sans 100" panose="02000000000000000000"/>
              </a:rPr>
              <a:t>Tegnestuen Vandkunsten</a:t>
            </a:r>
          </a:p>
        </p:txBody>
      </p:sp>
      <p:pic>
        <p:nvPicPr>
          <p:cNvPr id="6" name="Billede 5" descr="Et billede, der indeholder himmel, udendørs, parkeret, tog&#10;&#10;Automatisk genereret beskrivelse">
            <a:extLst>
              <a:ext uri="{FF2B5EF4-FFF2-40B4-BE49-F238E27FC236}">
                <a16:creationId xmlns:a16="http://schemas.microsoft.com/office/drawing/2014/main" id="{0975C7D5-CBBD-4AEE-AC4F-A6D5D6DC487A}"/>
              </a:ext>
            </a:extLst>
          </p:cNvPr>
          <p:cNvPicPr>
            <a:picLocks noChangeAspect="1"/>
          </p:cNvPicPr>
          <p:nvPr/>
        </p:nvPicPr>
        <p:blipFill rotWithShape="1">
          <a:blip r:embed="rId3"/>
          <a:srcRect t="3126" b="3414"/>
          <a:stretch/>
        </p:blipFill>
        <p:spPr>
          <a:xfrm>
            <a:off x="0" y="2133600"/>
            <a:ext cx="5003515" cy="3117551"/>
          </a:xfrm>
          <a:prstGeom prst="rect">
            <a:avLst/>
          </a:prstGeom>
        </p:spPr>
      </p:pic>
    </p:spTree>
    <p:extLst>
      <p:ext uri="{BB962C8B-B14F-4D97-AF65-F5344CB8AC3E}">
        <p14:creationId xmlns:p14="http://schemas.microsoft.com/office/powerpoint/2010/main" val="2801746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0E8E8FD-2773-457F-A496-AAD691F4CD83}"/>
              </a:ext>
            </a:extLst>
          </p:cNvPr>
          <p:cNvSpPr txBox="1">
            <a:spLocks/>
          </p:cNvSpPr>
          <p:nvPr/>
        </p:nvSpPr>
        <p:spPr>
          <a:xfrm>
            <a:off x="5880100" y="2127751"/>
            <a:ext cx="5653088" cy="28019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Font typeface="Wingdings 3" charset="2"/>
              <a:buNone/>
            </a:pPr>
            <a:r>
              <a:rPr lang="da-DK" sz="2000" dirty="0"/>
              <a:t>Viborg Station betjener mange tog fra både nær og fjern. Derfor har kommunen gang i en omdannelse af banebyen, hvor et blandet byområde skal udvikles, der både rummer beboelse, arbejds- og studiepladser tæt ved stationen. I alt planlægges der for 3.500 nye beboere og 1.200 elever på et nyt gymnasium. </a:t>
            </a:r>
          </a:p>
        </p:txBody>
      </p:sp>
      <p:pic>
        <p:nvPicPr>
          <p:cNvPr id="4" name="Billede 3" descr="Et billede, der indeholder tekst, udendørs&#10;&#10;Automatisk genereret beskrivelse">
            <a:extLst>
              <a:ext uri="{FF2B5EF4-FFF2-40B4-BE49-F238E27FC236}">
                <a16:creationId xmlns:a16="http://schemas.microsoft.com/office/drawing/2014/main" id="{BA3AA17B-C682-4B1C-B2B6-082A8850BE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7" r="20"/>
          <a:stretch/>
        </p:blipFill>
        <p:spPr>
          <a:xfrm>
            <a:off x="0" y="2139113"/>
            <a:ext cx="5254999" cy="2788488"/>
          </a:xfrm>
          <a:prstGeom prst="rect">
            <a:avLst/>
          </a:prstGeom>
        </p:spPr>
      </p:pic>
      <p:sp>
        <p:nvSpPr>
          <p:cNvPr id="5" name="Tekstfelt 4">
            <a:extLst>
              <a:ext uri="{FF2B5EF4-FFF2-40B4-BE49-F238E27FC236}">
                <a16:creationId xmlns:a16="http://schemas.microsoft.com/office/drawing/2014/main" id="{58C5E1AC-0556-45F3-BB98-75EF5CA457D9}"/>
              </a:ext>
            </a:extLst>
          </p:cNvPr>
          <p:cNvSpPr txBox="1"/>
          <p:nvPr/>
        </p:nvSpPr>
        <p:spPr>
          <a:xfrm>
            <a:off x="2693722" y="4876480"/>
            <a:ext cx="2873828" cy="263102"/>
          </a:xfrm>
          <a:prstGeom prst="rect">
            <a:avLst/>
          </a:prstGeom>
          <a:noFill/>
        </p:spPr>
        <p:txBody>
          <a:bodyPr wrap="square">
            <a:spAutoFit/>
          </a:bodyPr>
          <a:lstStyle/>
          <a:p>
            <a:r>
              <a:rPr kumimoji="0" lang="da-DK" sz="1100" b="0" u="none" strike="noStrike" kern="1200" cap="none" spc="0" normalizeH="0" baseline="0" noProof="0" dirty="0">
                <a:ln>
                  <a:noFill/>
                </a:ln>
                <a:solidFill>
                  <a:prstClr val="black"/>
                </a:solidFill>
                <a:effectLst/>
                <a:uLnTx/>
                <a:uFillTx/>
                <a:latin typeface="Museo Sans 100" panose="02000000000000000000" pitchFamily="50" charset="0"/>
              </a:rPr>
              <a:t>Rendering: Tegnestuen Vandkunsten A/S</a:t>
            </a:r>
            <a:endParaRPr lang="da-DK" dirty="0">
              <a:latin typeface="Museo Sans 100" panose="02000000000000000000" pitchFamily="50" charset="0"/>
            </a:endParaRPr>
          </a:p>
        </p:txBody>
      </p:sp>
      <p:sp>
        <p:nvSpPr>
          <p:cNvPr id="7" name="Titel 8">
            <a:extLst>
              <a:ext uri="{FF2B5EF4-FFF2-40B4-BE49-F238E27FC236}">
                <a16:creationId xmlns:a16="http://schemas.microsoft.com/office/drawing/2014/main" id="{6317B413-0E8F-4E40-880E-C1B28DF36E43}"/>
              </a:ext>
            </a:extLst>
          </p:cNvPr>
          <p:cNvSpPr txBox="1">
            <a:spLocks/>
          </p:cNvSpPr>
          <p:nvPr/>
        </p:nvSpPr>
        <p:spPr>
          <a:xfrm>
            <a:off x="677334" y="6096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solidFill>
                  <a:schemeClr val="accent1"/>
                </a:solidFill>
              </a:rPr>
              <a:t>Anbefaling 5. </a:t>
            </a:r>
            <a:br>
              <a:rPr lang="da-DK" dirty="0">
                <a:solidFill>
                  <a:schemeClr val="accent1"/>
                </a:solidFill>
              </a:rPr>
            </a:br>
            <a:r>
              <a:rPr lang="da-DK" dirty="0">
                <a:solidFill>
                  <a:schemeClr val="accent1"/>
                </a:solidFill>
              </a:rPr>
              <a:t>CASE</a:t>
            </a:r>
            <a:r>
              <a:rPr lang="da-DK" sz="3200" dirty="0">
                <a:solidFill>
                  <a:srgbClr val="00B050"/>
                </a:solidFill>
              </a:rPr>
              <a:t>	</a:t>
            </a:r>
            <a:r>
              <a:rPr lang="da-DK" dirty="0">
                <a:solidFill>
                  <a:srgbClr val="00B050"/>
                </a:solidFill>
              </a:rPr>
              <a:t>	</a:t>
            </a:r>
            <a:r>
              <a:rPr lang="da-DK" b="1" dirty="0">
                <a:solidFill>
                  <a:schemeClr val="tx1">
                    <a:lumMod val="75000"/>
                    <a:lumOff val="25000"/>
                  </a:schemeClr>
                </a:solidFill>
              </a:rPr>
              <a:t>VIBORG BANEBY</a:t>
            </a:r>
            <a:endParaRPr lang="da-DK" sz="3200" b="1" dirty="0">
              <a:solidFill>
                <a:schemeClr val="tx1">
                  <a:lumMod val="75000"/>
                  <a:lumOff val="25000"/>
                </a:schemeClr>
              </a:solidFill>
            </a:endParaRPr>
          </a:p>
        </p:txBody>
      </p:sp>
      <p:pic>
        <p:nvPicPr>
          <p:cNvPr id="11" name="Grafik 10">
            <a:extLst>
              <a:ext uri="{FF2B5EF4-FFF2-40B4-BE49-F238E27FC236}">
                <a16:creationId xmlns:a16="http://schemas.microsoft.com/office/drawing/2014/main" id="{D5799627-D642-44D3-B843-B4D52BB2D2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5078992"/>
            <a:ext cx="1938919" cy="1779008"/>
          </a:xfrm>
          <a:prstGeom prst="rect">
            <a:avLst/>
          </a:prstGeom>
        </p:spPr>
      </p:pic>
      <p:sp>
        <p:nvSpPr>
          <p:cNvPr id="16" name="Rektangel: afrundede hjørner 15">
            <a:extLst>
              <a:ext uri="{FF2B5EF4-FFF2-40B4-BE49-F238E27FC236}">
                <a16:creationId xmlns:a16="http://schemas.microsoft.com/office/drawing/2014/main" id="{55FD391D-8B3B-4E14-860A-A4F9164B708A}"/>
              </a:ext>
            </a:extLst>
          </p:cNvPr>
          <p:cNvSpPr/>
          <p:nvPr/>
        </p:nvSpPr>
        <p:spPr>
          <a:xfrm>
            <a:off x="658813" y="5308762"/>
            <a:ext cx="8281987" cy="1319468"/>
          </a:xfrm>
          <a:prstGeom prst="roundRect">
            <a:avLst/>
          </a:prstGeom>
          <a:solidFill>
            <a:schemeClr val="accent1"/>
          </a:solidFill>
          <a:ln w="31750">
            <a:noFill/>
          </a:ln>
          <a:effectLst/>
        </p:spPr>
        <p:style>
          <a:lnRef idx="2">
            <a:schemeClr val="accent2">
              <a:shade val="50000"/>
            </a:schemeClr>
          </a:lnRef>
          <a:fillRef idx="1">
            <a:schemeClr val="accent2"/>
          </a:fillRef>
          <a:effectRef idx="0">
            <a:schemeClr val="accent2"/>
          </a:effectRef>
          <a:fontRef idx="minor">
            <a:schemeClr val="lt1"/>
          </a:fontRef>
        </p:style>
        <p:txBody>
          <a:bodyPr lIns="108000" tIns="36000" rIns="72000" bIns="72000" rtlCol="0" anchor="ctr"/>
          <a:lstStyle/>
          <a:p>
            <a:pPr algn="just"/>
            <a:r>
              <a:rPr lang="da-DK" sz="1600" b="1" spc="100" dirty="0">
                <a:solidFill>
                  <a:schemeClr val="bg1"/>
                </a:solidFill>
                <a:latin typeface="Museo Sans 100" panose="02000000000000000000"/>
              </a:rPr>
              <a:t>FAKTA</a:t>
            </a:r>
          </a:p>
          <a:p>
            <a:pPr algn="just"/>
            <a:r>
              <a:rPr lang="da-DK" sz="1400" dirty="0">
                <a:solidFill>
                  <a:schemeClr val="bg1"/>
                </a:solidFill>
                <a:latin typeface="Museo Sans 100"/>
                <a:ea typeface="+mn-lt"/>
                <a:cs typeface="+mn-lt"/>
              </a:rPr>
              <a:t>I mange jyske bysamfund er midtbyeffekten stærkere end stationsnærhedseffekten: I 2011 viste en undersøgelse fra </a:t>
            </a:r>
            <a:r>
              <a:rPr lang="da-DK" sz="1400" dirty="0" err="1">
                <a:solidFill>
                  <a:schemeClr val="bg1"/>
                </a:solidFill>
                <a:latin typeface="Museo Sans 100"/>
                <a:ea typeface="+mn-lt"/>
                <a:cs typeface="+mn-lt"/>
              </a:rPr>
              <a:t>Tetraplan</a:t>
            </a:r>
            <a:r>
              <a:rPr lang="da-DK" sz="1400" dirty="0">
                <a:solidFill>
                  <a:schemeClr val="bg1"/>
                </a:solidFill>
                <a:latin typeface="Museo Sans 100"/>
                <a:ea typeface="+mn-lt"/>
                <a:cs typeface="+mn-lt"/>
              </a:rPr>
              <a:t>, at 50 % af pendlingsture bliver taget med bil, hvis man arbejder i bymidten, mens tallet er 76 %, hvis man arbejder mere end 5 kilometer fra bymidten. Derfor forventes det at give en reduktion i biltrafik, når studiepladser og erhverv placeres midt i byen </a:t>
            </a:r>
            <a:r>
              <a:rPr lang="da-DK" sz="1400" dirty="0">
                <a:solidFill>
                  <a:schemeClr val="accent1"/>
                </a:solidFill>
                <a:latin typeface="Museo Sans 100"/>
                <a:ea typeface="+mn-lt"/>
                <a:cs typeface="+mn-lt"/>
              </a:rPr>
              <a:t>i Viborg</a:t>
            </a:r>
            <a:r>
              <a:rPr lang="da-DK" sz="1600" dirty="0">
                <a:solidFill>
                  <a:schemeClr val="accent1"/>
                </a:solidFill>
                <a:latin typeface="Museo Sans 100"/>
                <a:ea typeface="+mn-lt"/>
                <a:cs typeface="+mn-lt"/>
              </a:rPr>
              <a:t>.</a:t>
            </a:r>
            <a:endParaRPr lang="da-DK" sz="1600" b="1" spc="100" dirty="0">
              <a:solidFill>
                <a:schemeClr val="bg1"/>
              </a:solidFill>
              <a:latin typeface="Museo Sans 100" panose="02000000000000000000"/>
            </a:endParaRPr>
          </a:p>
        </p:txBody>
      </p:sp>
    </p:spTree>
    <p:extLst>
      <p:ext uri="{BB962C8B-B14F-4D97-AF65-F5344CB8AC3E}">
        <p14:creationId xmlns:p14="http://schemas.microsoft.com/office/powerpoint/2010/main" val="3411921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EB9C842-6002-40A2-96C0-2C486C2935AF}"/>
              </a:ext>
            </a:extLst>
          </p:cNvPr>
          <p:cNvSpPr>
            <a:spLocks noGrp="1"/>
          </p:cNvSpPr>
          <p:nvPr>
            <p:ph type="title"/>
          </p:nvPr>
        </p:nvSpPr>
        <p:spPr>
          <a:xfrm>
            <a:off x="677334" y="609600"/>
            <a:ext cx="8596668" cy="1320800"/>
          </a:xfrm>
        </p:spPr>
        <p:txBody>
          <a:bodyPr/>
          <a:lstStyle/>
          <a:p>
            <a:pPr algn="ctr"/>
            <a:r>
              <a:rPr lang="da-DK" dirty="0">
                <a:solidFill>
                  <a:schemeClr val="accent1"/>
                </a:solidFill>
              </a:rPr>
              <a:t>Klima og fysisk planlægning</a:t>
            </a:r>
            <a:br>
              <a:rPr lang="da-DK" dirty="0">
                <a:solidFill>
                  <a:schemeClr val="accent1"/>
                </a:solidFill>
              </a:rPr>
            </a:br>
            <a:endParaRPr lang="da-DK" dirty="0">
              <a:solidFill>
                <a:schemeClr val="accent1"/>
              </a:solidFill>
            </a:endParaRPr>
          </a:p>
        </p:txBody>
      </p:sp>
      <p:sp>
        <p:nvSpPr>
          <p:cNvPr id="5" name="Pladsholder til indhold 2">
            <a:extLst>
              <a:ext uri="{FF2B5EF4-FFF2-40B4-BE49-F238E27FC236}">
                <a16:creationId xmlns:a16="http://schemas.microsoft.com/office/drawing/2014/main" id="{2FB7651B-0D37-4A13-8F3B-301DD2B0F328}"/>
              </a:ext>
            </a:extLst>
          </p:cNvPr>
          <p:cNvSpPr>
            <a:spLocks noGrp="1"/>
          </p:cNvSpPr>
          <p:nvPr>
            <p:ph idx="1"/>
          </p:nvPr>
        </p:nvSpPr>
        <p:spPr>
          <a:xfrm>
            <a:off x="1055688" y="1773239"/>
            <a:ext cx="7946798" cy="4268124"/>
          </a:xfrm>
        </p:spPr>
        <p:txBody>
          <a:bodyPr>
            <a:noAutofit/>
          </a:bodyPr>
          <a:lstStyle/>
          <a:p>
            <a:pPr marL="0" indent="0" algn="l">
              <a:buNone/>
            </a:pPr>
            <a:r>
              <a:rPr lang="da-DK" b="0" i="0" dirty="0">
                <a:effectLst/>
              </a:rPr>
              <a:t>Fysisk planlægning kan bidrage til at reducere CO₂-udledningen. På de følgende sider præsenteres seks anbefalinger til, hvordan klimamål kan tænkes ind i den fysiske planlægning. Desuden præsenteres en række eksempler fra ind- og udland til inspiration.</a:t>
            </a:r>
          </a:p>
          <a:p>
            <a:pPr marL="0" indent="0" algn="l">
              <a:buNone/>
            </a:pPr>
            <a:r>
              <a:rPr lang="da-DK" b="0" i="0" dirty="0">
                <a:effectLst/>
              </a:rPr>
              <a:t>Anbefalingerne er udarbejdet i et samarbejde mellem KTC, CONCITO, Gate 21 og Dansk Byplanlaboratorium med støtte fra Realdania. I efteråret 2020 udgav vi et inspirationshæfte, der kan findes på </a:t>
            </a:r>
            <a:r>
              <a:rPr lang="da-DK" dirty="0">
                <a:hlinkClick r:id="rId3"/>
              </a:rPr>
              <a:t>www.byplanlab.dk</a:t>
            </a:r>
            <a:endParaRPr lang="da-DK" dirty="0"/>
          </a:p>
          <a:p>
            <a:pPr marL="0" indent="0" algn="l">
              <a:buNone/>
            </a:pPr>
            <a:r>
              <a:rPr lang="da-DK" b="0" i="0" dirty="0">
                <a:effectLst/>
              </a:rPr>
              <a:t>Vi håber, anbefalingerne og disse slides kan bruges til inspiration i arbejdet med den kommende planstrategi og kommuneplan. </a:t>
            </a:r>
          </a:p>
          <a:p>
            <a:pPr marL="0" indent="0" algn="l">
              <a:buNone/>
            </a:pPr>
            <a:r>
              <a:rPr lang="da-DK" b="0" i="0" dirty="0">
                <a:effectLst/>
              </a:rPr>
              <a:t>De kan bruges </a:t>
            </a:r>
            <a:r>
              <a:rPr lang="da-DK" dirty="0"/>
              <a:t>samlet</a:t>
            </a:r>
            <a:r>
              <a:rPr lang="da-DK" b="0" i="0" dirty="0">
                <a:effectLst/>
              </a:rPr>
              <a:t>, men der kan også </a:t>
            </a:r>
            <a:r>
              <a:rPr lang="da-DK" dirty="0"/>
              <a:t>sakses i materialet. Sådan er det tænkt.</a:t>
            </a:r>
          </a:p>
          <a:p>
            <a:pPr marL="0" indent="0" algn="l">
              <a:buNone/>
            </a:pPr>
            <a:r>
              <a:rPr lang="da-DK" b="0" i="0" dirty="0">
                <a:effectLst/>
              </a:rPr>
              <a:t>Har I spørgsmål eller forslag, er I velkomne til at rette henvendelse til en af de fire organisationer bag</a:t>
            </a:r>
            <a:r>
              <a:rPr lang="da-DK" sz="2000" b="0" i="0" dirty="0">
                <a:effectLst/>
              </a:rPr>
              <a:t>.</a:t>
            </a:r>
          </a:p>
          <a:p>
            <a:pPr marL="0" indent="0">
              <a:buNone/>
            </a:pPr>
            <a:endParaRPr lang="da-DK" sz="2000" dirty="0"/>
          </a:p>
          <a:p>
            <a:pPr marL="0" indent="0">
              <a:buNone/>
            </a:pPr>
            <a:endParaRPr lang="da-DK" sz="2000" dirty="0"/>
          </a:p>
        </p:txBody>
      </p:sp>
    </p:spTree>
    <p:extLst>
      <p:ext uri="{BB962C8B-B14F-4D97-AF65-F5344CB8AC3E}">
        <p14:creationId xmlns:p14="http://schemas.microsoft.com/office/powerpoint/2010/main" val="3915676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E9ABB2-EFC3-4704-98BC-89E1B67E602F}"/>
              </a:ext>
            </a:extLst>
          </p:cNvPr>
          <p:cNvSpPr txBox="1">
            <a:spLocks/>
          </p:cNvSpPr>
          <p:nvPr/>
        </p:nvSpPr>
        <p:spPr>
          <a:xfrm>
            <a:off x="677334" y="6096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a:solidFill>
                  <a:schemeClr val="accent1"/>
                </a:solidFill>
              </a:rPr>
              <a:t>Anbefaling 6. </a:t>
            </a:r>
            <a:br>
              <a:rPr lang="da-DK">
                <a:solidFill>
                  <a:srgbClr val="00B050"/>
                </a:solidFill>
              </a:rPr>
            </a:br>
            <a:r>
              <a:rPr lang="da-DK">
                <a:solidFill>
                  <a:schemeClr val="tx1">
                    <a:lumMod val="75000"/>
                    <a:lumOff val="25000"/>
                  </a:schemeClr>
                </a:solidFill>
              </a:rPr>
              <a:t>Styrk bæredygtig adfærd</a:t>
            </a:r>
            <a:endParaRPr lang="da-DK" dirty="0">
              <a:solidFill>
                <a:schemeClr val="tx1">
                  <a:lumMod val="75000"/>
                  <a:lumOff val="25000"/>
                </a:schemeClr>
              </a:solidFill>
            </a:endParaRPr>
          </a:p>
        </p:txBody>
      </p:sp>
      <p:sp>
        <p:nvSpPr>
          <p:cNvPr id="3" name="Pladsholder til indhold 2">
            <a:extLst>
              <a:ext uri="{FF2B5EF4-FFF2-40B4-BE49-F238E27FC236}">
                <a16:creationId xmlns:a16="http://schemas.microsoft.com/office/drawing/2014/main" id="{AC308D0A-1944-4B73-883A-C6E8309E9C77}"/>
              </a:ext>
            </a:extLst>
          </p:cNvPr>
          <p:cNvSpPr txBox="1">
            <a:spLocks/>
          </p:cNvSpPr>
          <p:nvPr/>
        </p:nvSpPr>
        <p:spPr>
          <a:xfrm>
            <a:off x="658813" y="2131032"/>
            <a:ext cx="5437188" cy="213274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da-DK" sz="2400" dirty="0"/>
              <a:t>Brug kommuneplaner, lokalplaner og sektorplaner til aktivt at skabe rammer for fællesskaber, der understøtter bæredygtig adfærd og sammenhængskraft</a:t>
            </a:r>
          </a:p>
          <a:p>
            <a:endParaRPr lang="da-DK" sz="2400" dirty="0"/>
          </a:p>
        </p:txBody>
      </p:sp>
      <p:pic>
        <p:nvPicPr>
          <p:cNvPr id="6" name="Billede 5" descr="Et billede, der indeholder udendørs, himmel, bygning, græs&#10;&#10;Automatisk genereret beskrivelse">
            <a:extLst>
              <a:ext uri="{FF2B5EF4-FFF2-40B4-BE49-F238E27FC236}">
                <a16:creationId xmlns:a16="http://schemas.microsoft.com/office/drawing/2014/main" id="{19B864AB-18A9-446B-B7D9-3292CFD0C32B}"/>
              </a:ext>
            </a:extLst>
          </p:cNvPr>
          <p:cNvPicPr>
            <a:picLocks noChangeAspect="1"/>
          </p:cNvPicPr>
          <p:nvPr/>
        </p:nvPicPr>
        <p:blipFill rotWithShape="1">
          <a:blip r:embed="rId3"/>
          <a:srcRect t="11839" b="4518"/>
          <a:stretch/>
        </p:blipFill>
        <p:spPr>
          <a:xfrm>
            <a:off x="6734724" y="2131031"/>
            <a:ext cx="5457276" cy="3043054"/>
          </a:xfrm>
          <a:prstGeom prst="rect">
            <a:avLst/>
          </a:prstGeom>
        </p:spPr>
      </p:pic>
      <p:sp>
        <p:nvSpPr>
          <p:cNvPr id="7" name="Tekstfelt 6">
            <a:extLst>
              <a:ext uri="{FF2B5EF4-FFF2-40B4-BE49-F238E27FC236}">
                <a16:creationId xmlns:a16="http://schemas.microsoft.com/office/drawing/2014/main" id="{806DE0B5-E072-4D34-974D-C43CBB99E364}"/>
              </a:ext>
            </a:extLst>
          </p:cNvPr>
          <p:cNvSpPr txBox="1"/>
          <p:nvPr/>
        </p:nvSpPr>
        <p:spPr>
          <a:xfrm>
            <a:off x="6734724" y="5163561"/>
            <a:ext cx="867545" cy="230832"/>
          </a:xfrm>
          <a:prstGeom prst="rect">
            <a:avLst/>
          </a:prstGeom>
          <a:noFill/>
        </p:spPr>
        <p:txBody>
          <a:bodyPr wrap="none" rtlCol="0">
            <a:spAutoFit/>
          </a:bodyPr>
          <a:lstStyle/>
          <a:p>
            <a:r>
              <a:rPr lang="da-DK" sz="900" dirty="0"/>
              <a:t>Foto: </a:t>
            </a:r>
            <a:r>
              <a:rPr lang="da-DK" sz="900" dirty="0" err="1"/>
              <a:t>Østergro</a:t>
            </a:r>
            <a:endParaRPr lang="da-DK" sz="900" dirty="0"/>
          </a:p>
        </p:txBody>
      </p:sp>
      <p:grpSp>
        <p:nvGrpSpPr>
          <p:cNvPr id="18" name="Gruppe 17">
            <a:extLst>
              <a:ext uri="{FF2B5EF4-FFF2-40B4-BE49-F238E27FC236}">
                <a16:creationId xmlns:a16="http://schemas.microsoft.com/office/drawing/2014/main" id="{532DCD62-A40E-4DBA-B14B-24C697F781B8}"/>
              </a:ext>
            </a:extLst>
          </p:cNvPr>
          <p:cNvGrpSpPr/>
          <p:nvPr/>
        </p:nvGrpSpPr>
        <p:grpSpPr>
          <a:xfrm>
            <a:off x="1055688" y="4629077"/>
            <a:ext cx="4462169" cy="1571698"/>
            <a:chOff x="1604103" y="698006"/>
            <a:chExt cx="4579490" cy="1564362"/>
          </a:xfrm>
        </p:grpSpPr>
        <p:sp>
          <p:nvSpPr>
            <p:cNvPr id="19" name="Rektangel: afrundede hjørner 18">
              <a:extLst>
                <a:ext uri="{FF2B5EF4-FFF2-40B4-BE49-F238E27FC236}">
                  <a16:creationId xmlns:a16="http://schemas.microsoft.com/office/drawing/2014/main" id="{2D0EDA4F-CDF5-443A-B6D2-6D99245E5557}"/>
                </a:ext>
              </a:extLst>
            </p:cNvPr>
            <p:cNvSpPr/>
            <p:nvPr/>
          </p:nvSpPr>
          <p:spPr>
            <a:xfrm>
              <a:off x="1604103" y="698006"/>
              <a:ext cx="4579490" cy="1564362"/>
            </a:xfrm>
            <a:prstGeom prst="roundRect">
              <a:avLst/>
            </a:prstGeom>
            <a:solidFill>
              <a:srgbClr val="FAEFD0"/>
            </a:solidFill>
            <a:ln w="6350">
              <a:noFill/>
            </a:ln>
            <a:effectLst>
              <a:softEdge rad="0"/>
            </a:effectLst>
          </p:spPr>
          <p:style>
            <a:lnRef idx="2">
              <a:schemeClr val="accent2">
                <a:shade val="50000"/>
              </a:schemeClr>
            </a:lnRef>
            <a:fillRef idx="1">
              <a:schemeClr val="accent2"/>
            </a:fillRef>
            <a:effectRef idx="0">
              <a:schemeClr val="accent2"/>
            </a:effectRef>
            <a:fontRef idx="minor">
              <a:schemeClr val="lt1"/>
            </a:fontRef>
          </p:style>
          <p:txBody>
            <a:bodyPr lIns="108000" tIns="0" rIns="108000" bIns="36000" rtlCol="0" anchor="ctr"/>
            <a:lstStyle/>
            <a:p>
              <a:pPr algn="ctr">
                <a:lnSpc>
                  <a:spcPct val="200000"/>
                </a:lnSpc>
              </a:pPr>
              <a:r>
                <a:rPr lang="da-DK" sz="1600" b="1" spc="300" dirty="0">
                  <a:solidFill>
                    <a:schemeClr val="accent1"/>
                  </a:solidFill>
                  <a:latin typeface="Museo Sans 100"/>
                </a:rPr>
                <a:t>	</a:t>
              </a:r>
              <a:r>
                <a:rPr lang="da-DK" sz="1600" b="1" spc="100" dirty="0">
                  <a:solidFill>
                    <a:schemeClr val="accent1"/>
                  </a:solidFill>
                  <a:latin typeface="Museo Sans 100"/>
                </a:rPr>
                <a:t>KOMMUNENS ROLLE</a:t>
              </a:r>
            </a:p>
            <a:p>
              <a:r>
                <a:rPr lang="da-DK" sz="1600" dirty="0">
                  <a:solidFill>
                    <a:schemeClr val="accent1"/>
                  </a:solidFill>
                  <a:latin typeface="Museo Sans 100"/>
                </a:rPr>
                <a:t>Kommunen kan skabe rammer, der gør det let at tage de grønne valg. Derudover kan kommunen facilitere fællesskaber og </a:t>
              </a:r>
              <a:r>
                <a:rPr lang="da-DK" sz="1600" dirty="0" err="1">
                  <a:solidFill>
                    <a:schemeClr val="accent1"/>
                  </a:solidFill>
                  <a:latin typeface="Museo Sans 100"/>
                </a:rPr>
                <a:t>deleløsninger</a:t>
              </a:r>
              <a:r>
                <a:rPr lang="da-DK" sz="1600" dirty="0">
                  <a:solidFill>
                    <a:schemeClr val="accent1"/>
                  </a:solidFill>
                  <a:latin typeface="Museo Sans 100"/>
                </a:rPr>
                <a:t>.</a:t>
              </a:r>
            </a:p>
          </p:txBody>
        </p:sp>
        <p:grpSp>
          <p:nvGrpSpPr>
            <p:cNvPr id="20" name="Grafik 28">
              <a:extLst>
                <a:ext uri="{FF2B5EF4-FFF2-40B4-BE49-F238E27FC236}">
                  <a16:creationId xmlns:a16="http://schemas.microsoft.com/office/drawing/2014/main" id="{2B449F44-C4F9-485A-9734-DA23C4C01C52}"/>
                </a:ext>
              </a:extLst>
            </p:cNvPr>
            <p:cNvGrpSpPr/>
            <p:nvPr/>
          </p:nvGrpSpPr>
          <p:grpSpPr>
            <a:xfrm>
              <a:off x="1793282" y="880676"/>
              <a:ext cx="1030519" cy="332546"/>
              <a:chOff x="6719370" y="3086059"/>
              <a:chExt cx="1238984" cy="399819"/>
            </a:xfrm>
          </p:grpSpPr>
          <p:sp>
            <p:nvSpPr>
              <p:cNvPr id="21" name="Kombinationstegning: figur 20">
                <a:extLst>
                  <a:ext uri="{FF2B5EF4-FFF2-40B4-BE49-F238E27FC236}">
                    <a16:creationId xmlns:a16="http://schemas.microsoft.com/office/drawing/2014/main" id="{177FCEE9-C2AE-4551-87F0-9461A02038A3}"/>
                  </a:ext>
                </a:extLst>
              </p:cNvPr>
              <p:cNvSpPr/>
              <p:nvPr/>
            </p:nvSpPr>
            <p:spPr>
              <a:xfrm>
                <a:off x="7757438" y="3160481"/>
                <a:ext cx="200916" cy="321064"/>
              </a:xfrm>
              <a:custGeom>
                <a:avLst/>
                <a:gdLst>
                  <a:gd name="connsiteX0" fmla="*/ 200916 w 200916"/>
                  <a:gd name="connsiteY0" fmla="*/ 321064 h 321063"/>
                  <a:gd name="connsiteX1" fmla="*/ 0 w 200916"/>
                  <a:gd name="connsiteY1" fmla="*/ 321064 h 321063"/>
                  <a:gd name="connsiteX2" fmla="*/ 0 w 200916"/>
                  <a:gd name="connsiteY2" fmla="*/ 101320 h 321063"/>
                  <a:gd name="connsiteX3" fmla="*/ 101320 w 200916"/>
                  <a:gd name="connsiteY3" fmla="*/ 0 h 321063"/>
                  <a:gd name="connsiteX4" fmla="*/ 199623 w 200916"/>
                  <a:gd name="connsiteY4" fmla="*/ 98302 h 321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16" h="321063">
                    <a:moveTo>
                      <a:pt x="200916" y="321064"/>
                    </a:moveTo>
                    <a:lnTo>
                      <a:pt x="0" y="321064"/>
                    </a:lnTo>
                    <a:lnTo>
                      <a:pt x="0" y="101320"/>
                    </a:lnTo>
                    <a:lnTo>
                      <a:pt x="101320" y="0"/>
                    </a:lnTo>
                    <a:lnTo>
                      <a:pt x="199623" y="98302"/>
                    </a:lnTo>
                    <a:close/>
                  </a:path>
                </a:pathLst>
              </a:custGeom>
              <a:solidFill>
                <a:srgbClr val="60B442"/>
              </a:solidFill>
              <a:ln w="14339" cap="flat">
                <a:noFill/>
                <a:prstDash val="solid"/>
                <a:miter/>
              </a:ln>
            </p:spPr>
            <p:txBody>
              <a:bodyPr tIns="0" rtlCol="0" anchor="ctr"/>
              <a:lstStyle/>
              <a:p>
                <a:endParaRPr lang="da-DK">
                  <a:solidFill>
                    <a:schemeClr val="accent1"/>
                  </a:solidFill>
                </a:endParaRPr>
              </a:p>
            </p:txBody>
          </p:sp>
          <p:sp>
            <p:nvSpPr>
              <p:cNvPr id="22" name="Kombinationstegning: figur 21">
                <a:extLst>
                  <a:ext uri="{FF2B5EF4-FFF2-40B4-BE49-F238E27FC236}">
                    <a16:creationId xmlns:a16="http://schemas.microsoft.com/office/drawing/2014/main" id="{E4030A95-A557-42F1-B8B8-45CA02025ADA}"/>
                  </a:ext>
                </a:extLst>
              </p:cNvPr>
              <p:cNvSpPr/>
              <p:nvPr/>
            </p:nvSpPr>
            <p:spPr>
              <a:xfrm>
                <a:off x="7207147" y="3254059"/>
                <a:ext cx="503009" cy="231813"/>
              </a:xfrm>
              <a:custGeom>
                <a:avLst/>
                <a:gdLst>
                  <a:gd name="connsiteX0" fmla="*/ 503009 w 503009"/>
                  <a:gd name="connsiteY0" fmla="*/ 231815 h 231815"/>
                  <a:gd name="connsiteX1" fmla="*/ 503009 w 503009"/>
                  <a:gd name="connsiteY1" fmla="*/ 144148 h 231815"/>
                  <a:gd name="connsiteX2" fmla="*/ 444804 w 503009"/>
                  <a:gd name="connsiteY2" fmla="*/ 66972 h 231815"/>
                  <a:gd name="connsiteX3" fmla="*/ 385449 w 503009"/>
                  <a:gd name="connsiteY3" fmla="*/ 144148 h 231815"/>
                  <a:gd name="connsiteX4" fmla="*/ 385449 w 503009"/>
                  <a:gd name="connsiteY4" fmla="*/ 193443 h 231815"/>
                  <a:gd name="connsiteX5" fmla="*/ 308560 w 503009"/>
                  <a:gd name="connsiteY5" fmla="*/ 193443 h 231815"/>
                  <a:gd name="connsiteX6" fmla="*/ 308560 w 503009"/>
                  <a:gd name="connsiteY6" fmla="*/ 53894 h 231815"/>
                  <a:gd name="connsiteX7" fmla="*/ 254810 w 503009"/>
                  <a:gd name="connsiteY7" fmla="*/ 0 h 231815"/>
                  <a:gd name="connsiteX8" fmla="*/ 60361 w 503009"/>
                  <a:gd name="connsiteY8" fmla="*/ 0 h 231815"/>
                  <a:gd name="connsiteX9" fmla="*/ 0 w 503009"/>
                  <a:gd name="connsiteY9" fmla="*/ 60361 h 231815"/>
                  <a:gd name="connsiteX10" fmla="*/ 0 w 503009"/>
                  <a:gd name="connsiteY10" fmla="*/ 231815 h 23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3009" h="231815">
                    <a:moveTo>
                      <a:pt x="503009" y="231815"/>
                    </a:moveTo>
                    <a:lnTo>
                      <a:pt x="503009" y="144148"/>
                    </a:lnTo>
                    <a:lnTo>
                      <a:pt x="444804" y="66972"/>
                    </a:lnTo>
                    <a:lnTo>
                      <a:pt x="385449" y="144148"/>
                    </a:lnTo>
                    <a:lnTo>
                      <a:pt x="385449" y="193443"/>
                    </a:lnTo>
                    <a:lnTo>
                      <a:pt x="308560" y="193443"/>
                    </a:lnTo>
                    <a:lnTo>
                      <a:pt x="308560" y="53894"/>
                    </a:lnTo>
                    <a:lnTo>
                      <a:pt x="254810" y="0"/>
                    </a:lnTo>
                    <a:lnTo>
                      <a:pt x="60361" y="0"/>
                    </a:lnTo>
                    <a:lnTo>
                      <a:pt x="0" y="60361"/>
                    </a:lnTo>
                    <a:lnTo>
                      <a:pt x="0" y="231815"/>
                    </a:lnTo>
                    <a:close/>
                  </a:path>
                </a:pathLst>
              </a:custGeom>
              <a:solidFill>
                <a:srgbClr val="60B442"/>
              </a:solidFill>
              <a:ln w="14339" cap="flat">
                <a:noFill/>
                <a:prstDash val="solid"/>
                <a:miter/>
              </a:ln>
            </p:spPr>
            <p:txBody>
              <a:bodyPr tIns="0" rtlCol="0" anchor="ctr"/>
              <a:lstStyle/>
              <a:p>
                <a:endParaRPr lang="da-DK" dirty="0">
                  <a:solidFill>
                    <a:schemeClr val="accent1"/>
                  </a:solidFill>
                </a:endParaRPr>
              </a:p>
            </p:txBody>
          </p:sp>
          <p:sp>
            <p:nvSpPr>
              <p:cNvPr id="23" name="Kombinationstegning: figur 22">
                <a:extLst>
                  <a:ext uri="{FF2B5EF4-FFF2-40B4-BE49-F238E27FC236}">
                    <a16:creationId xmlns:a16="http://schemas.microsoft.com/office/drawing/2014/main" id="{B7BE5ED9-6FB4-4CD6-952C-0B2D121502A5}"/>
                  </a:ext>
                </a:extLst>
              </p:cNvPr>
              <p:cNvSpPr/>
              <p:nvPr/>
            </p:nvSpPr>
            <p:spPr>
              <a:xfrm>
                <a:off x="6719370" y="3086059"/>
                <a:ext cx="443798" cy="399819"/>
              </a:xfrm>
              <a:custGeom>
                <a:avLst/>
                <a:gdLst>
                  <a:gd name="connsiteX0" fmla="*/ 443798 w 443798"/>
                  <a:gd name="connsiteY0" fmla="*/ 395509 h 399820"/>
                  <a:gd name="connsiteX1" fmla="*/ 443798 w 443798"/>
                  <a:gd name="connsiteY1" fmla="*/ 227360 h 399820"/>
                  <a:gd name="connsiteX2" fmla="*/ 386599 w 443798"/>
                  <a:gd name="connsiteY2" fmla="*/ 0 h 399820"/>
                  <a:gd name="connsiteX3" fmla="*/ 350382 w 443798"/>
                  <a:gd name="connsiteY3" fmla="*/ 0 h 399820"/>
                  <a:gd name="connsiteX4" fmla="*/ 296488 w 443798"/>
                  <a:gd name="connsiteY4" fmla="*/ 227360 h 399820"/>
                  <a:gd name="connsiteX5" fmla="*/ 296488 w 443798"/>
                  <a:gd name="connsiteY5" fmla="*/ 331699 h 399820"/>
                  <a:gd name="connsiteX6" fmla="*/ 215288 w 443798"/>
                  <a:gd name="connsiteY6" fmla="*/ 331699 h 399820"/>
                  <a:gd name="connsiteX7" fmla="*/ 215288 w 443798"/>
                  <a:gd name="connsiteY7" fmla="*/ 273493 h 399820"/>
                  <a:gd name="connsiteX8" fmla="*/ 106494 w 443798"/>
                  <a:gd name="connsiteY8" fmla="*/ 175766 h 399820"/>
                  <a:gd name="connsiteX9" fmla="*/ 0 w 443798"/>
                  <a:gd name="connsiteY9" fmla="*/ 276799 h 399820"/>
                  <a:gd name="connsiteX10" fmla="*/ 0 w 443798"/>
                  <a:gd name="connsiteY10" fmla="*/ 399821 h 3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3798" h="399820">
                    <a:moveTo>
                      <a:pt x="443798" y="395509"/>
                    </a:moveTo>
                    <a:lnTo>
                      <a:pt x="443798" y="227360"/>
                    </a:lnTo>
                    <a:lnTo>
                      <a:pt x="386599" y="0"/>
                    </a:lnTo>
                    <a:lnTo>
                      <a:pt x="350382" y="0"/>
                    </a:lnTo>
                    <a:lnTo>
                      <a:pt x="296488" y="227360"/>
                    </a:lnTo>
                    <a:lnTo>
                      <a:pt x="296488" y="331699"/>
                    </a:lnTo>
                    <a:lnTo>
                      <a:pt x="215288" y="331699"/>
                    </a:lnTo>
                    <a:lnTo>
                      <a:pt x="215288" y="273493"/>
                    </a:lnTo>
                    <a:lnTo>
                      <a:pt x="106494" y="175766"/>
                    </a:lnTo>
                    <a:lnTo>
                      <a:pt x="0" y="276799"/>
                    </a:lnTo>
                    <a:lnTo>
                      <a:pt x="0" y="399821"/>
                    </a:lnTo>
                    <a:close/>
                  </a:path>
                </a:pathLst>
              </a:custGeom>
              <a:solidFill>
                <a:srgbClr val="60B442"/>
              </a:solidFill>
              <a:ln w="14339" cap="flat">
                <a:noFill/>
                <a:prstDash val="solid"/>
                <a:miter/>
              </a:ln>
            </p:spPr>
            <p:txBody>
              <a:bodyPr tIns="0" rtlCol="0" anchor="ctr"/>
              <a:lstStyle/>
              <a:p>
                <a:endParaRPr lang="da-DK" dirty="0">
                  <a:solidFill>
                    <a:schemeClr val="accent1"/>
                  </a:solidFill>
                </a:endParaRPr>
              </a:p>
            </p:txBody>
          </p:sp>
        </p:grpSp>
      </p:grpSp>
    </p:spTree>
    <p:extLst>
      <p:ext uri="{BB962C8B-B14F-4D97-AF65-F5344CB8AC3E}">
        <p14:creationId xmlns:p14="http://schemas.microsoft.com/office/powerpoint/2010/main" val="1550267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3">
            <a:extLst>
              <a:ext uri="{FF2B5EF4-FFF2-40B4-BE49-F238E27FC236}">
                <a16:creationId xmlns:a16="http://schemas.microsoft.com/office/drawing/2014/main" id="{F4CE639C-271D-4A8E-988A-4FC89FC7F4A5}"/>
              </a:ext>
            </a:extLst>
          </p:cNvPr>
          <p:cNvSpPr txBox="1">
            <a:spLocks/>
          </p:cNvSpPr>
          <p:nvPr/>
        </p:nvSpPr>
        <p:spPr>
          <a:xfrm>
            <a:off x="677333" y="609600"/>
            <a:ext cx="10223547" cy="1320800"/>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solidFill>
                  <a:schemeClr val="accent1"/>
                </a:solidFill>
              </a:rPr>
              <a:t>Anbefaling 6. </a:t>
            </a:r>
            <a:br>
              <a:rPr lang="da-DK" sz="3200" dirty="0">
                <a:solidFill>
                  <a:schemeClr val="accent1"/>
                </a:solidFill>
              </a:rPr>
            </a:br>
            <a:r>
              <a:rPr lang="da-DK" sz="3600" dirty="0">
                <a:solidFill>
                  <a:schemeClr val="accent1"/>
                </a:solidFill>
              </a:rPr>
              <a:t>CASE</a:t>
            </a:r>
            <a:r>
              <a:rPr lang="da-DK" sz="3600" dirty="0">
                <a:solidFill>
                  <a:srgbClr val="00B050"/>
                </a:solidFill>
              </a:rPr>
              <a:t>		</a:t>
            </a:r>
            <a:r>
              <a:rPr lang="da-DK" sz="3600" b="1" dirty="0">
                <a:solidFill>
                  <a:schemeClr val="tx1">
                    <a:lumMod val="75000"/>
                    <a:lumOff val="25000"/>
                  </a:schemeClr>
                </a:solidFill>
              </a:rPr>
              <a:t>CPH VILLAGE OG GLOSTRUP STATION</a:t>
            </a:r>
            <a:br>
              <a:rPr lang="da-DK" sz="3600" b="1" dirty="0">
                <a:solidFill>
                  <a:schemeClr val="tx1">
                    <a:lumMod val="85000"/>
                    <a:lumOff val="15000"/>
                  </a:schemeClr>
                </a:solidFill>
              </a:rPr>
            </a:br>
            <a:r>
              <a:rPr lang="da-DK" sz="3200" dirty="0">
                <a:solidFill>
                  <a:schemeClr val="tx1">
                    <a:lumMod val="75000"/>
                    <a:lumOff val="25000"/>
                  </a:schemeClr>
                </a:solidFill>
              </a:rPr>
              <a:t>Styrk bæredygtig adfærd </a:t>
            </a:r>
            <a:br>
              <a:rPr lang="da-DK" sz="3200" dirty="0">
                <a:solidFill>
                  <a:schemeClr val="tx1">
                    <a:lumMod val="75000"/>
                    <a:lumOff val="25000"/>
                  </a:schemeClr>
                </a:solidFill>
              </a:rPr>
            </a:br>
            <a:r>
              <a:rPr lang="da-DK" sz="3200" b="1" dirty="0">
                <a:solidFill>
                  <a:schemeClr val="tx1">
                    <a:lumMod val="85000"/>
                    <a:lumOff val="15000"/>
                  </a:schemeClr>
                </a:solidFill>
              </a:rPr>
              <a:t>  </a:t>
            </a:r>
            <a:br>
              <a:rPr lang="da-DK" sz="3200" dirty="0">
                <a:solidFill>
                  <a:srgbClr val="00B050"/>
                </a:solidFill>
              </a:rPr>
            </a:br>
            <a:endParaRPr lang="da-DK" sz="3200" dirty="0">
              <a:solidFill>
                <a:srgbClr val="00B050"/>
              </a:solidFill>
            </a:endParaRPr>
          </a:p>
        </p:txBody>
      </p:sp>
      <p:sp>
        <p:nvSpPr>
          <p:cNvPr id="5" name="Tekstfelt 4">
            <a:extLst>
              <a:ext uri="{FF2B5EF4-FFF2-40B4-BE49-F238E27FC236}">
                <a16:creationId xmlns:a16="http://schemas.microsoft.com/office/drawing/2014/main" id="{1FD4F9A2-619B-41F6-B798-67A321B7E5C4}"/>
              </a:ext>
            </a:extLst>
          </p:cNvPr>
          <p:cNvSpPr txBox="1"/>
          <p:nvPr/>
        </p:nvSpPr>
        <p:spPr>
          <a:xfrm>
            <a:off x="3209810" y="6017568"/>
            <a:ext cx="2371162" cy="230832"/>
          </a:xfrm>
          <a:prstGeom prst="rect">
            <a:avLst/>
          </a:prstGeom>
          <a:noFill/>
        </p:spPr>
        <p:txBody>
          <a:bodyPr wrap="none" rtlCol="0">
            <a:spAutoFit/>
          </a:bodyPr>
          <a:lstStyle/>
          <a:p>
            <a:r>
              <a:rPr lang="da-DK" sz="900" dirty="0"/>
              <a:t>Foto: Astrid Maria Rasmussen, CPH </a:t>
            </a:r>
            <a:r>
              <a:rPr lang="da-DK" sz="900" dirty="0" err="1"/>
              <a:t>Village</a:t>
            </a:r>
            <a:endParaRPr lang="da-DK" sz="900" dirty="0"/>
          </a:p>
        </p:txBody>
      </p:sp>
      <p:sp>
        <p:nvSpPr>
          <p:cNvPr id="6" name="Tekstfelt 5">
            <a:extLst>
              <a:ext uri="{FF2B5EF4-FFF2-40B4-BE49-F238E27FC236}">
                <a16:creationId xmlns:a16="http://schemas.microsoft.com/office/drawing/2014/main" id="{50CAC83E-FAFA-479B-8FF2-599A0033EFA7}"/>
              </a:ext>
            </a:extLst>
          </p:cNvPr>
          <p:cNvSpPr txBox="1"/>
          <p:nvPr/>
        </p:nvSpPr>
        <p:spPr>
          <a:xfrm>
            <a:off x="8171644" y="5578044"/>
            <a:ext cx="1966216" cy="230832"/>
          </a:xfrm>
          <a:prstGeom prst="rect">
            <a:avLst/>
          </a:prstGeom>
          <a:noFill/>
        </p:spPr>
        <p:txBody>
          <a:bodyPr wrap="square" rtlCol="0">
            <a:spAutoFit/>
          </a:bodyPr>
          <a:lstStyle/>
          <a:p>
            <a:r>
              <a:rPr lang="da-DK" sz="900" dirty="0"/>
              <a:t>Rendering: Hovedstadens letbane</a:t>
            </a:r>
          </a:p>
        </p:txBody>
      </p:sp>
      <p:pic>
        <p:nvPicPr>
          <p:cNvPr id="10" name="Billede 9">
            <a:extLst>
              <a:ext uri="{FF2B5EF4-FFF2-40B4-BE49-F238E27FC236}">
                <a16:creationId xmlns:a16="http://schemas.microsoft.com/office/drawing/2014/main" id="{72AF902F-6F44-49C5-B72D-4C95CDC994C6}"/>
              </a:ext>
            </a:extLst>
          </p:cNvPr>
          <p:cNvPicPr>
            <a:picLocks noChangeAspect="1"/>
          </p:cNvPicPr>
          <p:nvPr/>
        </p:nvPicPr>
        <p:blipFill>
          <a:blip r:embed="rId3"/>
          <a:stretch>
            <a:fillRect/>
          </a:stretch>
        </p:blipFill>
        <p:spPr>
          <a:xfrm>
            <a:off x="6494450" y="2118553"/>
            <a:ext cx="3354387" cy="3459491"/>
          </a:xfrm>
          <a:prstGeom prst="rect">
            <a:avLst/>
          </a:prstGeom>
        </p:spPr>
      </p:pic>
      <p:pic>
        <p:nvPicPr>
          <p:cNvPr id="4" name="Billede 3" descr="Et billede, der indeholder træ, udendørs, bygning, veranda&#10;&#10;Automatisk genereret beskrivelse">
            <a:extLst>
              <a:ext uri="{FF2B5EF4-FFF2-40B4-BE49-F238E27FC236}">
                <a16:creationId xmlns:a16="http://schemas.microsoft.com/office/drawing/2014/main" id="{FA2035EF-F259-4A8B-B83F-C8A1A365A9B7}"/>
              </a:ext>
            </a:extLst>
          </p:cNvPr>
          <p:cNvPicPr>
            <a:picLocks noChangeAspect="1"/>
          </p:cNvPicPr>
          <p:nvPr/>
        </p:nvPicPr>
        <p:blipFill>
          <a:blip r:embed="rId4"/>
          <a:stretch>
            <a:fillRect/>
          </a:stretch>
        </p:blipFill>
        <p:spPr>
          <a:xfrm>
            <a:off x="797359" y="2963059"/>
            <a:ext cx="4579938" cy="3054510"/>
          </a:xfrm>
          <a:prstGeom prst="rect">
            <a:avLst/>
          </a:prstGeom>
        </p:spPr>
      </p:pic>
    </p:spTree>
    <p:extLst>
      <p:ext uri="{BB962C8B-B14F-4D97-AF65-F5344CB8AC3E}">
        <p14:creationId xmlns:p14="http://schemas.microsoft.com/office/powerpoint/2010/main" val="1793701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alpha val="5000"/>
          </a:schemeClr>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154F3CF-3735-4B7F-A36F-46B402FA2535}"/>
              </a:ext>
            </a:extLst>
          </p:cNvPr>
          <p:cNvSpPr>
            <a:spLocks noGrp="1"/>
          </p:cNvSpPr>
          <p:nvPr>
            <p:ph type="title"/>
          </p:nvPr>
        </p:nvSpPr>
        <p:spPr>
          <a:xfrm>
            <a:off x="1055688" y="584200"/>
            <a:ext cx="8596668" cy="1320800"/>
          </a:xfrm>
        </p:spPr>
        <p:txBody>
          <a:bodyPr/>
          <a:lstStyle/>
          <a:p>
            <a:r>
              <a:rPr lang="da-DK" dirty="0" err="1">
                <a:solidFill>
                  <a:schemeClr val="accent1"/>
                </a:solidFill>
              </a:rPr>
              <a:t>Synergier</a:t>
            </a:r>
            <a:r>
              <a:rPr lang="da-DK" dirty="0"/>
              <a:t> </a:t>
            </a:r>
          </a:p>
        </p:txBody>
      </p:sp>
      <p:sp>
        <p:nvSpPr>
          <p:cNvPr id="5" name="Pladsholder til indhold 3">
            <a:extLst>
              <a:ext uri="{FF2B5EF4-FFF2-40B4-BE49-F238E27FC236}">
                <a16:creationId xmlns:a16="http://schemas.microsoft.com/office/drawing/2014/main" id="{6E550236-EAD4-4D56-9829-05858F05785B}"/>
              </a:ext>
            </a:extLst>
          </p:cNvPr>
          <p:cNvSpPr>
            <a:spLocks noGrp="1"/>
          </p:cNvSpPr>
          <p:nvPr>
            <p:ph idx="1"/>
          </p:nvPr>
        </p:nvSpPr>
        <p:spPr>
          <a:xfrm>
            <a:off x="1055688" y="1773239"/>
            <a:ext cx="8218314" cy="2201861"/>
          </a:xfrm>
        </p:spPr>
        <p:txBody>
          <a:bodyPr numCol="2"/>
          <a:lstStyle/>
          <a:p>
            <a:r>
              <a:rPr lang="da-DK" sz="2400" dirty="0"/>
              <a:t>Trafik og transport</a:t>
            </a:r>
          </a:p>
          <a:p>
            <a:r>
              <a:rPr lang="da-DK" sz="2400" dirty="0"/>
              <a:t>Sundhed</a:t>
            </a:r>
          </a:p>
          <a:p>
            <a:r>
              <a:rPr lang="da-DK" sz="2400" dirty="0"/>
              <a:t>Materialemangel</a:t>
            </a:r>
          </a:p>
          <a:p>
            <a:pPr marL="0" indent="0">
              <a:buNone/>
            </a:pPr>
            <a:endParaRPr lang="da-DK" sz="2400" dirty="0"/>
          </a:p>
          <a:p>
            <a:r>
              <a:rPr lang="da-DK" sz="2400" dirty="0"/>
              <a:t>Fællesskaber</a:t>
            </a:r>
          </a:p>
          <a:p>
            <a:r>
              <a:rPr lang="da-DK" sz="2400" dirty="0"/>
              <a:t>Biodiversitet</a:t>
            </a:r>
          </a:p>
          <a:p>
            <a:endParaRPr lang="da-DK" dirty="0"/>
          </a:p>
        </p:txBody>
      </p:sp>
      <p:pic>
        <p:nvPicPr>
          <p:cNvPr id="6" name="Pladsholder til indhold 12">
            <a:extLst>
              <a:ext uri="{FF2B5EF4-FFF2-40B4-BE49-F238E27FC236}">
                <a16:creationId xmlns:a16="http://schemas.microsoft.com/office/drawing/2014/main" id="{01BE8E9E-A878-4165-9D51-D1914E3180A0}"/>
              </a:ext>
            </a:extLst>
          </p:cNvPr>
          <p:cNvPicPr>
            <a:picLocks noChangeAspect="1"/>
          </p:cNvPicPr>
          <p:nvPr/>
        </p:nvPicPr>
        <p:blipFill rotWithShape="1">
          <a:blip r:embed="rId3">
            <a:extLst>
              <a:ext uri="{28A0092B-C50C-407E-A947-70E740481C1C}">
                <a14:useLocalDpi xmlns:a14="http://schemas.microsoft.com/office/drawing/2010/main" val="0"/>
              </a:ext>
            </a:extLst>
          </a:blip>
          <a:srcRect t="15048" b="23079"/>
          <a:stretch/>
        </p:blipFill>
        <p:spPr>
          <a:xfrm>
            <a:off x="1055688" y="3646488"/>
            <a:ext cx="7885112" cy="2743200"/>
          </a:xfrm>
          <a:prstGeom prst="rect">
            <a:avLst/>
          </a:prstGeom>
        </p:spPr>
      </p:pic>
      <p:sp>
        <p:nvSpPr>
          <p:cNvPr id="7" name="Tekstfelt 6">
            <a:extLst>
              <a:ext uri="{FF2B5EF4-FFF2-40B4-BE49-F238E27FC236}">
                <a16:creationId xmlns:a16="http://schemas.microsoft.com/office/drawing/2014/main" id="{FF4C8568-0F4A-4F90-8069-678F08941E8B}"/>
              </a:ext>
            </a:extLst>
          </p:cNvPr>
          <p:cNvSpPr txBox="1"/>
          <p:nvPr/>
        </p:nvSpPr>
        <p:spPr>
          <a:xfrm>
            <a:off x="1055688" y="6389688"/>
            <a:ext cx="966931" cy="230832"/>
          </a:xfrm>
          <a:prstGeom prst="rect">
            <a:avLst/>
          </a:prstGeom>
          <a:noFill/>
        </p:spPr>
        <p:txBody>
          <a:bodyPr wrap="none" rtlCol="0">
            <a:spAutoFit/>
          </a:bodyPr>
          <a:lstStyle/>
          <a:p>
            <a:r>
              <a:rPr lang="da-DK" sz="900" dirty="0"/>
              <a:t>Foto: </a:t>
            </a:r>
            <a:r>
              <a:rPr lang="da-DK" sz="900" dirty="0" err="1"/>
              <a:t>Lendager</a:t>
            </a:r>
            <a:endParaRPr lang="da-DK" sz="900" dirty="0"/>
          </a:p>
        </p:txBody>
      </p:sp>
    </p:spTree>
    <p:extLst>
      <p:ext uri="{BB962C8B-B14F-4D97-AF65-F5344CB8AC3E}">
        <p14:creationId xmlns:p14="http://schemas.microsoft.com/office/powerpoint/2010/main" val="3023437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alpha val="5000"/>
          </a:schemeClr>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15966E19-328C-4BC2-9FFE-A30BF677F63B}"/>
              </a:ext>
            </a:extLst>
          </p:cNvPr>
          <p:cNvSpPr>
            <a:spLocks noGrp="1"/>
          </p:cNvSpPr>
          <p:nvPr>
            <p:ph type="title"/>
          </p:nvPr>
        </p:nvSpPr>
        <p:spPr>
          <a:xfrm>
            <a:off x="1055688" y="609600"/>
            <a:ext cx="8218314" cy="1320800"/>
          </a:xfrm>
        </p:spPr>
        <p:txBody>
          <a:bodyPr/>
          <a:lstStyle/>
          <a:p>
            <a:r>
              <a:rPr lang="da-DK" dirty="0">
                <a:solidFill>
                  <a:schemeClr val="accent1"/>
                </a:solidFill>
              </a:rPr>
              <a:t>Dilemmaer</a:t>
            </a:r>
          </a:p>
        </p:txBody>
      </p:sp>
      <p:sp>
        <p:nvSpPr>
          <p:cNvPr id="9" name="Pladsholder til indhold 2">
            <a:extLst>
              <a:ext uri="{FF2B5EF4-FFF2-40B4-BE49-F238E27FC236}">
                <a16:creationId xmlns:a16="http://schemas.microsoft.com/office/drawing/2014/main" id="{6916DF6D-2397-4E3B-A923-273F960275F0}"/>
              </a:ext>
            </a:extLst>
          </p:cNvPr>
          <p:cNvSpPr>
            <a:spLocks noGrp="1"/>
          </p:cNvSpPr>
          <p:nvPr>
            <p:ph idx="1"/>
          </p:nvPr>
        </p:nvSpPr>
        <p:spPr>
          <a:xfrm>
            <a:off x="1055688" y="2160589"/>
            <a:ext cx="3711047" cy="3880773"/>
          </a:xfrm>
        </p:spPr>
        <p:txBody>
          <a:bodyPr>
            <a:normAutofit/>
          </a:bodyPr>
          <a:lstStyle/>
          <a:p>
            <a:r>
              <a:rPr lang="da-DK" sz="2400" dirty="0"/>
              <a:t>Byomdannelse – erhverv</a:t>
            </a:r>
          </a:p>
          <a:p>
            <a:r>
              <a:rPr lang="da-DK" sz="2400" dirty="0" err="1"/>
              <a:t>Byfortætning</a:t>
            </a:r>
            <a:r>
              <a:rPr lang="da-DK" sz="2400" dirty="0"/>
              <a:t> – </a:t>
            </a:r>
            <a:r>
              <a:rPr lang="da-DK" sz="2400" dirty="0" err="1"/>
              <a:t>bykvalitet</a:t>
            </a:r>
            <a:endParaRPr lang="da-DK" sz="2400" dirty="0"/>
          </a:p>
          <a:p>
            <a:r>
              <a:rPr lang="da-DK" sz="2400" dirty="0"/>
              <a:t>Detailhandel – Parkering</a:t>
            </a:r>
          </a:p>
        </p:txBody>
      </p:sp>
      <p:sp>
        <p:nvSpPr>
          <p:cNvPr id="10" name="Pladsholder til indhold 3">
            <a:extLst>
              <a:ext uri="{FF2B5EF4-FFF2-40B4-BE49-F238E27FC236}">
                <a16:creationId xmlns:a16="http://schemas.microsoft.com/office/drawing/2014/main" id="{5A99C843-3D54-44BD-9E14-242900A6E4BD}"/>
              </a:ext>
            </a:extLst>
          </p:cNvPr>
          <p:cNvSpPr>
            <a:spLocks noGrp="1"/>
          </p:cNvSpPr>
          <p:nvPr>
            <p:ph sz="half" idx="4294967295"/>
          </p:nvPr>
        </p:nvSpPr>
        <p:spPr>
          <a:xfrm>
            <a:off x="5359400" y="2133600"/>
            <a:ext cx="4089401" cy="3082925"/>
          </a:xfrm>
        </p:spPr>
        <p:txBody>
          <a:bodyPr>
            <a:normAutofit lnSpcReduction="10000"/>
          </a:bodyPr>
          <a:lstStyle/>
          <a:p>
            <a:r>
              <a:rPr lang="da-DK" sz="2400" dirty="0"/>
              <a:t>Energioptimering – kulturarv</a:t>
            </a:r>
          </a:p>
          <a:p>
            <a:r>
              <a:rPr lang="da-DK" sz="2400" dirty="0"/>
              <a:t>Logistik og </a:t>
            </a:r>
            <a:r>
              <a:rPr lang="da-DK" sz="2400" dirty="0" err="1"/>
              <a:t>omlastning</a:t>
            </a:r>
            <a:r>
              <a:rPr lang="da-DK" sz="2400" dirty="0"/>
              <a:t> – </a:t>
            </a:r>
            <a:r>
              <a:rPr lang="da-DK" sz="2400" dirty="0" err="1"/>
              <a:t>bykvalitet</a:t>
            </a:r>
            <a:endParaRPr lang="da-DK" sz="2400" dirty="0"/>
          </a:p>
          <a:p>
            <a:r>
              <a:rPr lang="da-DK" sz="2400" dirty="0"/>
              <a:t>Begrænsning af bilisme – lige adgang til arbejdsmarked og uddannelse</a:t>
            </a:r>
          </a:p>
          <a:p>
            <a:endParaRPr lang="da-DK" dirty="0"/>
          </a:p>
        </p:txBody>
      </p:sp>
    </p:spTree>
    <p:extLst>
      <p:ext uri="{BB962C8B-B14F-4D97-AF65-F5344CB8AC3E}">
        <p14:creationId xmlns:p14="http://schemas.microsoft.com/office/powerpoint/2010/main" val="4181719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alpha val="5000"/>
          </a:schemeClr>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C3B69113-AD93-4A7D-A92F-AC06E9032B67}"/>
              </a:ext>
            </a:extLst>
          </p:cNvPr>
          <p:cNvSpPr txBox="1">
            <a:spLocks/>
          </p:cNvSpPr>
          <p:nvPr/>
        </p:nvSpPr>
        <p:spPr>
          <a:xfrm>
            <a:off x="1030288" y="571500"/>
            <a:ext cx="8113712" cy="623888"/>
          </a:xfrm>
          <a:prstGeom prst="rect">
            <a:avLst/>
          </a:prstGeom>
        </p:spPr>
        <p:txBody>
          <a:bodyPr vert="horz" lIns="91440" tIns="45720" rIns="91440" bIns="45720" rtlCol="0" anchor="t">
            <a:normAutofit fontScale="25000" lnSpcReduction="20000"/>
          </a:bodyPr>
          <a:lstStyle>
            <a:lvl1pPr algn="l" defTabSz="457200" rtl="0" eaLnBrk="1" latinLnBrk="0" hangingPunct="1">
              <a:spcBef>
                <a:spcPct val="0"/>
              </a:spcBef>
              <a:buNone/>
              <a:defRPr sz="40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20000"/>
              </a:lnSpc>
            </a:pPr>
            <a:r>
              <a:rPr lang="da-DK" sz="16000" dirty="0">
                <a:solidFill>
                  <a:schemeClr val="accent1"/>
                </a:solidFill>
              </a:rPr>
              <a:t>Næste skridt: </a:t>
            </a:r>
            <a:br>
              <a:rPr lang="da-DK" sz="12800" dirty="0">
                <a:solidFill>
                  <a:schemeClr val="accent1"/>
                </a:solidFill>
              </a:rPr>
            </a:br>
            <a:br>
              <a:rPr lang="da-DK" dirty="0"/>
            </a:br>
            <a:br>
              <a:rPr lang="da-DK" dirty="0"/>
            </a:br>
            <a:br>
              <a:rPr lang="da-DK" dirty="0"/>
            </a:br>
            <a:br>
              <a:rPr lang="da-DK" dirty="0"/>
            </a:br>
            <a:r>
              <a:rPr lang="da-DK" dirty="0"/>
              <a:t> </a:t>
            </a:r>
            <a:br>
              <a:rPr lang="da-DK" dirty="0"/>
            </a:br>
            <a:r>
              <a:rPr lang="da-DK" dirty="0"/>
              <a:t> </a:t>
            </a:r>
            <a:br>
              <a:rPr lang="da-DK" dirty="0"/>
            </a:br>
            <a:endParaRPr lang="da-DK" dirty="0"/>
          </a:p>
        </p:txBody>
      </p:sp>
      <p:sp>
        <p:nvSpPr>
          <p:cNvPr id="11" name="Tekstfelt 10">
            <a:extLst>
              <a:ext uri="{FF2B5EF4-FFF2-40B4-BE49-F238E27FC236}">
                <a16:creationId xmlns:a16="http://schemas.microsoft.com/office/drawing/2014/main" id="{6EE1371C-F186-4F37-86FA-0DF20C7FD68B}"/>
              </a:ext>
            </a:extLst>
          </p:cNvPr>
          <p:cNvSpPr txBox="1"/>
          <p:nvPr/>
        </p:nvSpPr>
        <p:spPr>
          <a:xfrm>
            <a:off x="1055688" y="2737249"/>
            <a:ext cx="4189518" cy="3170099"/>
          </a:xfrm>
          <a:prstGeom prst="rect">
            <a:avLst/>
          </a:prstGeom>
          <a:noFill/>
        </p:spPr>
        <p:txBody>
          <a:bodyPr wrap="square">
            <a:spAutoFit/>
          </a:bodyPr>
          <a:lstStyle/>
          <a:p>
            <a:r>
              <a:rPr lang="da-DK" sz="2000" dirty="0">
                <a:solidFill>
                  <a:schemeClr val="tx1">
                    <a:lumMod val="75000"/>
                    <a:lumOff val="25000"/>
                  </a:schemeClr>
                </a:solidFill>
              </a:rPr>
              <a:t>Spørgsmål til diskussion:</a:t>
            </a:r>
            <a:br>
              <a:rPr lang="da-DK" sz="2000" dirty="0">
                <a:solidFill>
                  <a:schemeClr val="tx1">
                    <a:lumMod val="75000"/>
                    <a:lumOff val="25000"/>
                  </a:schemeClr>
                </a:solidFill>
              </a:rPr>
            </a:br>
            <a:br>
              <a:rPr lang="da-DK" sz="2000" dirty="0">
                <a:solidFill>
                  <a:schemeClr val="tx1">
                    <a:lumMod val="75000"/>
                    <a:lumOff val="25000"/>
                  </a:schemeClr>
                </a:solidFill>
              </a:rPr>
            </a:br>
            <a:r>
              <a:rPr lang="da-DK" sz="2000" dirty="0">
                <a:solidFill>
                  <a:schemeClr val="tx1">
                    <a:lumMod val="75000"/>
                    <a:lumOff val="25000"/>
                  </a:schemeClr>
                </a:solidFill>
              </a:rPr>
              <a:t>Hvad er de vigtigste greb</a:t>
            </a:r>
            <a:br>
              <a:rPr lang="da-DK" sz="2000" dirty="0">
                <a:solidFill>
                  <a:schemeClr val="tx1">
                    <a:lumMod val="75000"/>
                    <a:lumOff val="25000"/>
                  </a:schemeClr>
                </a:solidFill>
              </a:rPr>
            </a:br>
            <a:r>
              <a:rPr lang="da-DK" sz="2000" dirty="0">
                <a:solidFill>
                  <a:schemeClr val="tx1">
                    <a:lumMod val="75000"/>
                    <a:lumOff val="25000"/>
                  </a:schemeClr>
                </a:solidFill>
              </a:rPr>
              <a:t>i jeres kommune ?</a:t>
            </a:r>
            <a:br>
              <a:rPr lang="da-DK" sz="2000" dirty="0">
                <a:solidFill>
                  <a:schemeClr val="tx1">
                    <a:lumMod val="75000"/>
                    <a:lumOff val="25000"/>
                  </a:schemeClr>
                </a:solidFill>
              </a:rPr>
            </a:br>
            <a:br>
              <a:rPr lang="da-DK" sz="2000" dirty="0">
                <a:solidFill>
                  <a:schemeClr val="tx1">
                    <a:lumMod val="75000"/>
                    <a:lumOff val="25000"/>
                  </a:schemeClr>
                </a:solidFill>
              </a:rPr>
            </a:br>
            <a:r>
              <a:rPr lang="da-DK" sz="2000" dirty="0">
                <a:solidFill>
                  <a:schemeClr val="tx1">
                    <a:lumMod val="75000"/>
                    <a:lumOff val="25000"/>
                  </a:schemeClr>
                </a:solidFill>
              </a:rPr>
              <a:t>Hvad skal prioriteres i </a:t>
            </a:r>
            <a:br>
              <a:rPr lang="da-DK" sz="2000" dirty="0">
                <a:solidFill>
                  <a:schemeClr val="tx1">
                    <a:lumMod val="75000"/>
                    <a:lumOff val="25000"/>
                  </a:schemeClr>
                </a:solidFill>
              </a:rPr>
            </a:br>
            <a:r>
              <a:rPr lang="da-DK" sz="2000" dirty="0">
                <a:solidFill>
                  <a:schemeClr val="tx1">
                    <a:lumMod val="75000"/>
                    <a:lumOff val="25000"/>
                  </a:schemeClr>
                </a:solidFill>
              </a:rPr>
              <a:t>denne valgperiode ?</a:t>
            </a:r>
          </a:p>
          <a:p>
            <a:endParaRPr lang="da-DK" sz="2000" dirty="0">
              <a:solidFill>
                <a:schemeClr val="tx1">
                  <a:lumMod val="75000"/>
                  <a:lumOff val="25000"/>
                </a:schemeClr>
              </a:solidFill>
            </a:endParaRPr>
          </a:p>
          <a:p>
            <a:r>
              <a:rPr lang="da-DK" sz="2000" dirty="0">
                <a:solidFill>
                  <a:schemeClr val="tx1">
                    <a:lumMod val="75000"/>
                    <a:lumOff val="25000"/>
                  </a:schemeClr>
                </a:solidFill>
              </a:rPr>
              <a:t>Hvordan spiller det sammen</a:t>
            </a:r>
          </a:p>
          <a:p>
            <a:r>
              <a:rPr lang="da-DK" sz="2000" dirty="0">
                <a:solidFill>
                  <a:schemeClr val="tx1">
                    <a:lumMod val="75000"/>
                    <a:lumOff val="25000"/>
                  </a:schemeClr>
                </a:solidFill>
              </a:rPr>
              <a:t>Med klimamålene ? </a:t>
            </a:r>
            <a:endParaRPr lang="da-DK" sz="2000" dirty="0"/>
          </a:p>
        </p:txBody>
      </p:sp>
      <p:pic>
        <p:nvPicPr>
          <p:cNvPr id="7" name="Pladsholder til indhold 8">
            <a:extLst>
              <a:ext uri="{FF2B5EF4-FFF2-40B4-BE49-F238E27FC236}">
                <a16:creationId xmlns:a16="http://schemas.microsoft.com/office/drawing/2014/main" id="{2BC31E49-5D11-42F9-B79A-41A353C68672}"/>
              </a:ext>
            </a:extLst>
          </p:cNvPr>
          <p:cNvPicPr>
            <a:picLocks noChangeAspect="1"/>
          </p:cNvPicPr>
          <p:nvPr/>
        </p:nvPicPr>
        <p:blipFill rotWithShape="1">
          <a:blip r:embed="rId2"/>
          <a:srcRect l="23375" t="22779" r="26603" b="14444"/>
          <a:stretch/>
        </p:blipFill>
        <p:spPr>
          <a:xfrm>
            <a:off x="4751282" y="2737249"/>
            <a:ext cx="4189518" cy="2957509"/>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
        <p:nvSpPr>
          <p:cNvPr id="12" name="Tekstfelt 11">
            <a:extLst>
              <a:ext uri="{FF2B5EF4-FFF2-40B4-BE49-F238E27FC236}">
                <a16:creationId xmlns:a16="http://schemas.microsoft.com/office/drawing/2014/main" id="{ED521DE5-A43C-4FE2-A696-924DFF954E82}"/>
              </a:ext>
            </a:extLst>
          </p:cNvPr>
          <p:cNvSpPr txBox="1"/>
          <p:nvPr/>
        </p:nvSpPr>
        <p:spPr>
          <a:xfrm>
            <a:off x="4696138" y="5761499"/>
            <a:ext cx="686406" cy="230832"/>
          </a:xfrm>
          <a:prstGeom prst="rect">
            <a:avLst/>
          </a:prstGeom>
          <a:noFill/>
        </p:spPr>
        <p:txBody>
          <a:bodyPr wrap="none" rtlCol="0">
            <a:spAutoFit/>
          </a:bodyPr>
          <a:lstStyle/>
          <a:p>
            <a:r>
              <a:rPr lang="da-DK" sz="900" dirty="0"/>
              <a:t>Foto: DSB</a:t>
            </a:r>
          </a:p>
        </p:txBody>
      </p:sp>
      <p:sp>
        <p:nvSpPr>
          <p:cNvPr id="9" name="Tekstfelt 8">
            <a:extLst>
              <a:ext uri="{FF2B5EF4-FFF2-40B4-BE49-F238E27FC236}">
                <a16:creationId xmlns:a16="http://schemas.microsoft.com/office/drawing/2014/main" id="{1F16B358-09EA-432F-910E-2B25D0E5A15B}"/>
              </a:ext>
            </a:extLst>
          </p:cNvPr>
          <p:cNvSpPr txBox="1"/>
          <p:nvPr/>
        </p:nvSpPr>
        <p:spPr>
          <a:xfrm>
            <a:off x="1055688" y="1226742"/>
            <a:ext cx="8088312" cy="1077218"/>
          </a:xfrm>
          <a:prstGeom prst="rect">
            <a:avLst/>
          </a:prstGeom>
          <a:noFill/>
        </p:spPr>
        <p:txBody>
          <a:bodyPr wrap="square">
            <a:spAutoFit/>
          </a:bodyPr>
          <a:lstStyle/>
          <a:p>
            <a:r>
              <a:rPr lang="da-DK" sz="3200" dirty="0">
                <a:solidFill>
                  <a:schemeClr val="tx1">
                    <a:lumMod val="75000"/>
                    <a:lumOff val="25000"/>
                  </a:schemeClr>
                </a:solidFill>
                <a:latin typeface="+mj-lt"/>
              </a:rPr>
              <a:t>Planstrategier og kommuneplaner med klima i centrum og med øje for dilemmaerne</a:t>
            </a:r>
          </a:p>
        </p:txBody>
      </p:sp>
    </p:spTree>
    <p:extLst>
      <p:ext uri="{BB962C8B-B14F-4D97-AF65-F5344CB8AC3E}">
        <p14:creationId xmlns:p14="http://schemas.microsoft.com/office/powerpoint/2010/main" val="3143064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C069DFEA-66C1-4576-A7BC-468ACC9A4576}"/>
              </a:ext>
            </a:extLst>
          </p:cNvPr>
          <p:cNvSpPr txBox="1">
            <a:spLocks/>
          </p:cNvSpPr>
          <p:nvPr/>
        </p:nvSpPr>
        <p:spPr>
          <a:xfrm>
            <a:off x="1055687" y="573088"/>
            <a:ext cx="819979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t>Hvis du vil vide mere om casene</a:t>
            </a:r>
          </a:p>
        </p:txBody>
      </p:sp>
      <p:sp>
        <p:nvSpPr>
          <p:cNvPr id="5" name="Pladsholder til indhold 5">
            <a:extLst>
              <a:ext uri="{FF2B5EF4-FFF2-40B4-BE49-F238E27FC236}">
                <a16:creationId xmlns:a16="http://schemas.microsoft.com/office/drawing/2014/main" id="{59654063-5EF1-4935-83EC-3BA568B8C646}"/>
              </a:ext>
            </a:extLst>
          </p:cNvPr>
          <p:cNvSpPr txBox="1">
            <a:spLocks/>
          </p:cNvSpPr>
          <p:nvPr/>
        </p:nvSpPr>
        <p:spPr>
          <a:xfrm>
            <a:off x="1055687" y="2215227"/>
            <a:ext cx="8199793" cy="388077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da-DK" sz="2400" dirty="0">
                <a:hlinkClick r:id="rId2"/>
              </a:rPr>
              <a:t>Høje-Taastrup </a:t>
            </a:r>
            <a:r>
              <a:rPr lang="da-DK" sz="2400" dirty="0"/>
              <a:t>– </a:t>
            </a:r>
            <a:r>
              <a:rPr lang="da-DK" sz="2400" dirty="0" err="1"/>
              <a:t>Boligbeyggelsen</a:t>
            </a:r>
            <a:r>
              <a:rPr lang="da-DK" sz="2400" dirty="0"/>
              <a:t> </a:t>
            </a:r>
            <a:r>
              <a:rPr lang="da-DK" sz="2400" dirty="0" err="1"/>
              <a:t>Taastrupgaard</a:t>
            </a:r>
            <a:endParaRPr lang="da-DK" sz="2400" dirty="0"/>
          </a:p>
          <a:p>
            <a:r>
              <a:rPr lang="da-DK" sz="2400" dirty="0">
                <a:hlinkClick r:id="rId3"/>
              </a:rPr>
              <a:t>Bodø </a:t>
            </a:r>
            <a:r>
              <a:rPr lang="da-DK" sz="2400" dirty="0"/>
              <a:t>- Kommuneplan</a:t>
            </a:r>
          </a:p>
          <a:p>
            <a:r>
              <a:rPr lang="da-DK" sz="2400" dirty="0">
                <a:hlinkClick r:id="rId4"/>
              </a:rPr>
              <a:t>Viborg </a:t>
            </a:r>
            <a:r>
              <a:rPr lang="da-DK" sz="2400" dirty="0" err="1">
                <a:hlinkClick r:id="rId4"/>
              </a:rPr>
              <a:t>baneby</a:t>
            </a:r>
            <a:r>
              <a:rPr lang="da-DK" sz="2400" dirty="0"/>
              <a:t> – trafikalt knudepunkt og blandet byområde </a:t>
            </a:r>
          </a:p>
          <a:p>
            <a:r>
              <a:rPr lang="da-DK" sz="2400" dirty="0">
                <a:hlinkClick r:id="rId5"/>
              </a:rPr>
              <a:t>Køge Nord station</a:t>
            </a:r>
            <a:endParaRPr lang="da-DK" sz="2400" dirty="0"/>
          </a:p>
          <a:p>
            <a:r>
              <a:rPr lang="da-DK" sz="2400" dirty="0">
                <a:hlinkClick r:id="rId6"/>
              </a:rPr>
              <a:t>Glostrup Station</a:t>
            </a:r>
            <a:r>
              <a:rPr lang="da-DK" sz="2400" dirty="0"/>
              <a:t> – intelligent mobilitet i fremtidens </a:t>
            </a:r>
            <a:r>
              <a:rPr lang="da-DK" sz="2400" dirty="0" err="1"/>
              <a:t>StorKøbenhavn</a:t>
            </a:r>
            <a:endParaRPr lang="da-DK" sz="2400" dirty="0"/>
          </a:p>
          <a:p>
            <a:r>
              <a:rPr lang="da-DK" sz="2400" dirty="0">
                <a:hlinkClick r:id="rId7"/>
              </a:rPr>
              <a:t>CPH </a:t>
            </a:r>
            <a:r>
              <a:rPr lang="da-DK" sz="2400" dirty="0" err="1">
                <a:hlinkClick r:id="rId7"/>
              </a:rPr>
              <a:t>Village</a:t>
            </a:r>
            <a:r>
              <a:rPr lang="da-DK" sz="2400" dirty="0">
                <a:hlinkClick r:id="rId7"/>
              </a:rPr>
              <a:t> </a:t>
            </a:r>
            <a:r>
              <a:rPr lang="da-DK" sz="2400" dirty="0"/>
              <a:t>– lav husleje og CO₂-aftryk</a:t>
            </a:r>
          </a:p>
          <a:p>
            <a:r>
              <a:rPr lang="da-DK" sz="2400" dirty="0">
                <a:hlinkClick r:id="rId8"/>
              </a:rPr>
              <a:t>Jernbanebyen</a:t>
            </a:r>
            <a:r>
              <a:rPr lang="da-DK" sz="2400" dirty="0"/>
              <a:t> – ny grøn bydel i København </a:t>
            </a:r>
          </a:p>
          <a:p>
            <a:r>
              <a:rPr lang="da-DK" sz="2400" dirty="0">
                <a:hlinkClick r:id="rId9"/>
              </a:rPr>
              <a:t>Supercykelstier i Hovedstadsområdet</a:t>
            </a:r>
            <a:endParaRPr lang="da-DK" sz="2400" dirty="0"/>
          </a:p>
          <a:p>
            <a:endParaRPr lang="da-DK" sz="2400" dirty="0"/>
          </a:p>
        </p:txBody>
      </p:sp>
    </p:spTree>
    <p:extLst>
      <p:ext uri="{BB962C8B-B14F-4D97-AF65-F5344CB8AC3E}">
        <p14:creationId xmlns:p14="http://schemas.microsoft.com/office/powerpoint/2010/main" val="1991918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DB1BAFFF-2735-45D8-8644-5278BEFA9F23}"/>
              </a:ext>
            </a:extLst>
          </p:cNvPr>
          <p:cNvSpPr>
            <a:spLocks noGrp="1"/>
          </p:cNvSpPr>
          <p:nvPr>
            <p:ph type="title"/>
          </p:nvPr>
        </p:nvSpPr>
        <p:spPr>
          <a:xfrm>
            <a:off x="1055688" y="609600"/>
            <a:ext cx="7738991" cy="1320800"/>
          </a:xfrm>
        </p:spPr>
        <p:txBody>
          <a:bodyPr>
            <a:normAutofit/>
          </a:bodyPr>
          <a:lstStyle/>
          <a:p>
            <a:r>
              <a:rPr lang="da-DK" dirty="0">
                <a:solidFill>
                  <a:schemeClr val="accent1"/>
                </a:solidFill>
              </a:rPr>
              <a:t>Klima og fysisk planlægning – hvorfor ? </a:t>
            </a:r>
          </a:p>
        </p:txBody>
      </p:sp>
      <p:sp>
        <p:nvSpPr>
          <p:cNvPr id="5" name="Pladsholder til indhold 2">
            <a:extLst>
              <a:ext uri="{FF2B5EF4-FFF2-40B4-BE49-F238E27FC236}">
                <a16:creationId xmlns:a16="http://schemas.microsoft.com/office/drawing/2014/main" id="{62113906-CD71-4F39-BE77-EC99B55460AF}"/>
              </a:ext>
            </a:extLst>
          </p:cNvPr>
          <p:cNvSpPr>
            <a:spLocks noGrp="1"/>
          </p:cNvSpPr>
          <p:nvPr>
            <p:ph sz="half" idx="1"/>
          </p:nvPr>
        </p:nvSpPr>
        <p:spPr>
          <a:xfrm>
            <a:off x="1055689" y="2160589"/>
            <a:ext cx="3639602" cy="3880772"/>
          </a:xfrm>
        </p:spPr>
        <p:txBody>
          <a:bodyPr>
            <a:normAutofit/>
          </a:bodyPr>
          <a:lstStyle/>
          <a:p>
            <a:r>
              <a:rPr lang="da-DK" sz="2000" dirty="0"/>
              <a:t>Langt de fleste danske kommuner er i fuld gang med at udarbejde klimaplaner</a:t>
            </a:r>
          </a:p>
          <a:p>
            <a:pPr marL="0" indent="0">
              <a:buNone/>
            </a:pPr>
            <a:endParaRPr lang="da-DK" sz="2000" dirty="0"/>
          </a:p>
          <a:p>
            <a:r>
              <a:rPr lang="da-DK" sz="2000" dirty="0"/>
              <a:t>Samspillet mellem klimaet og den fysiske planlægning er ikke så fremtrædende, som det kunne være</a:t>
            </a:r>
          </a:p>
        </p:txBody>
      </p:sp>
      <p:sp>
        <p:nvSpPr>
          <p:cNvPr id="6" name="Tekstfelt 5">
            <a:extLst>
              <a:ext uri="{FF2B5EF4-FFF2-40B4-BE49-F238E27FC236}">
                <a16:creationId xmlns:a16="http://schemas.microsoft.com/office/drawing/2014/main" id="{F19BA682-08ED-4E12-877F-17F122246534}"/>
              </a:ext>
            </a:extLst>
          </p:cNvPr>
          <p:cNvSpPr txBox="1"/>
          <p:nvPr/>
        </p:nvSpPr>
        <p:spPr>
          <a:xfrm>
            <a:off x="8181369" y="4820169"/>
            <a:ext cx="686406" cy="230832"/>
          </a:xfrm>
          <a:prstGeom prst="rect">
            <a:avLst/>
          </a:prstGeom>
          <a:noFill/>
        </p:spPr>
        <p:txBody>
          <a:bodyPr wrap="none" rtlCol="0">
            <a:spAutoFit/>
          </a:bodyPr>
          <a:lstStyle/>
          <a:p>
            <a:r>
              <a:rPr lang="da-DK" sz="900" dirty="0"/>
              <a:t>Foto: DSB</a:t>
            </a:r>
          </a:p>
        </p:txBody>
      </p:sp>
      <p:pic>
        <p:nvPicPr>
          <p:cNvPr id="7" name="Billede 6">
            <a:extLst>
              <a:ext uri="{FF2B5EF4-FFF2-40B4-BE49-F238E27FC236}">
                <a16:creationId xmlns:a16="http://schemas.microsoft.com/office/drawing/2014/main" id="{B9AFBC59-256B-4CC9-9ED4-DFD4D8C68BB5}"/>
              </a:ext>
            </a:extLst>
          </p:cNvPr>
          <p:cNvPicPr>
            <a:picLocks noChangeAspect="1"/>
          </p:cNvPicPr>
          <p:nvPr/>
        </p:nvPicPr>
        <p:blipFill rotWithShape="1">
          <a:blip r:embed="rId2"/>
          <a:srcRect l="23375" t="22779" r="26603" b="14444"/>
          <a:stretch/>
        </p:blipFill>
        <p:spPr>
          <a:xfrm>
            <a:off x="4846364" y="2133600"/>
            <a:ext cx="4094436" cy="2890412"/>
          </a:xfrm>
          <a:prstGeom prst="rect">
            <a:avLst/>
          </a:prstGeom>
          <a:ln>
            <a:noFill/>
          </a:ln>
          <a:effectLst/>
        </p:spPr>
      </p:pic>
    </p:spTree>
    <p:extLst>
      <p:ext uri="{BB962C8B-B14F-4D97-AF65-F5344CB8AC3E}">
        <p14:creationId xmlns:p14="http://schemas.microsoft.com/office/powerpoint/2010/main" val="2639719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6D714A5-ABE8-4A34-892B-29887C3E0C0B}"/>
              </a:ext>
            </a:extLst>
          </p:cNvPr>
          <p:cNvSpPr>
            <a:spLocks noGrp="1"/>
          </p:cNvSpPr>
          <p:nvPr>
            <p:ph type="title"/>
          </p:nvPr>
        </p:nvSpPr>
        <p:spPr>
          <a:xfrm>
            <a:off x="1055687" y="584200"/>
            <a:ext cx="9867685" cy="683126"/>
          </a:xfrm>
        </p:spPr>
        <p:txBody>
          <a:bodyPr>
            <a:normAutofit fontScale="90000"/>
          </a:bodyPr>
          <a:lstStyle/>
          <a:p>
            <a:r>
              <a:rPr lang="da-DK" dirty="0">
                <a:solidFill>
                  <a:schemeClr val="accent1"/>
                </a:solidFill>
              </a:rPr>
              <a:t>X Kommunes CO</a:t>
            </a:r>
            <a:r>
              <a:rPr lang="en-GB" baseline="-25000" dirty="0">
                <a:solidFill>
                  <a:schemeClr val="accent1"/>
                </a:solidFill>
              </a:rPr>
              <a:t>2 </a:t>
            </a:r>
            <a:r>
              <a:rPr lang="da-DK" dirty="0">
                <a:solidFill>
                  <a:schemeClr val="accent1"/>
                </a:solidFill>
              </a:rPr>
              <a:t>-udledning</a:t>
            </a:r>
          </a:p>
        </p:txBody>
      </p:sp>
      <p:sp>
        <p:nvSpPr>
          <p:cNvPr id="5" name="Pladsholder til indhold 2">
            <a:extLst>
              <a:ext uri="{FF2B5EF4-FFF2-40B4-BE49-F238E27FC236}">
                <a16:creationId xmlns:a16="http://schemas.microsoft.com/office/drawing/2014/main" id="{301DCFF4-C745-44CA-9E3A-C8A39F18895A}"/>
              </a:ext>
            </a:extLst>
          </p:cNvPr>
          <p:cNvSpPr>
            <a:spLocks noGrp="1"/>
          </p:cNvSpPr>
          <p:nvPr>
            <p:ph idx="1"/>
          </p:nvPr>
        </p:nvSpPr>
        <p:spPr>
          <a:xfrm>
            <a:off x="1055687" y="1482748"/>
            <a:ext cx="7812088" cy="810318"/>
          </a:xfrm>
        </p:spPr>
        <p:txBody>
          <a:bodyPr/>
          <a:lstStyle/>
          <a:p>
            <a:r>
              <a:rPr lang="da-DK" sz="2000" dirty="0"/>
              <a:t>..indsæt dine </a:t>
            </a:r>
            <a:r>
              <a:rPr lang="da-DK" sz="2000" dirty="0" err="1"/>
              <a:t>egkommunetal</a:t>
            </a:r>
            <a:r>
              <a:rPr lang="da-DK" sz="2000" dirty="0"/>
              <a:t> fra </a:t>
            </a:r>
            <a:r>
              <a:rPr lang="da-DK" sz="2000" dirty="0">
                <a:hlinkClick r:id="rId3"/>
              </a:rPr>
              <a:t>Energi og CO</a:t>
            </a:r>
            <a:r>
              <a:rPr lang="en-GB" sz="2000" baseline="-25000" dirty="0">
                <a:hlinkClick r:id="rId3"/>
              </a:rPr>
              <a:t>2</a:t>
            </a:r>
            <a:r>
              <a:rPr lang="en-GB" sz="2000" baseline="-25000" dirty="0">
                <a:solidFill>
                  <a:srgbClr val="FF0000"/>
                </a:solidFill>
                <a:hlinkClick r:id="rId3"/>
              </a:rPr>
              <a:t> </a:t>
            </a:r>
            <a:r>
              <a:rPr lang="da-DK" sz="2000" dirty="0">
                <a:hlinkClick r:id="rId3"/>
              </a:rPr>
              <a:t>–regnskabet</a:t>
            </a:r>
            <a:r>
              <a:rPr lang="da-DK" sz="2000" dirty="0"/>
              <a:t> (ex. Vejle nedenfor)</a:t>
            </a:r>
          </a:p>
        </p:txBody>
      </p:sp>
      <p:pic>
        <p:nvPicPr>
          <p:cNvPr id="6" name="Billede 5">
            <a:extLst>
              <a:ext uri="{FF2B5EF4-FFF2-40B4-BE49-F238E27FC236}">
                <a16:creationId xmlns:a16="http://schemas.microsoft.com/office/drawing/2014/main" id="{A292576B-610C-4E19-B4CE-4603DFEBD41F}"/>
              </a:ext>
            </a:extLst>
          </p:cNvPr>
          <p:cNvPicPr>
            <a:picLocks noChangeAspect="1"/>
          </p:cNvPicPr>
          <p:nvPr/>
        </p:nvPicPr>
        <p:blipFill rotWithShape="1">
          <a:blip r:embed="rId4"/>
          <a:srcRect l="647" r="832"/>
          <a:stretch/>
        </p:blipFill>
        <p:spPr>
          <a:xfrm>
            <a:off x="812799" y="2617947"/>
            <a:ext cx="8290561" cy="3582828"/>
          </a:xfrm>
          <a:prstGeom prst="rect">
            <a:avLst/>
          </a:prstGeom>
        </p:spPr>
      </p:pic>
    </p:spTree>
    <p:extLst>
      <p:ext uri="{BB962C8B-B14F-4D97-AF65-F5344CB8AC3E}">
        <p14:creationId xmlns:p14="http://schemas.microsoft.com/office/powerpoint/2010/main" val="4263964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1231A827-B2AD-4D80-82DC-B296F30E2BAC}"/>
              </a:ext>
            </a:extLst>
          </p:cNvPr>
          <p:cNvSpPr>
            <a:spLocks noGrp="1"/>
          </p:cNvSpPr>
          <p:nvPr>
            <p:ph type="title"/>
          </p:nvPr>
        </p:nvSpPr>
        <p:spPr>
          <a:xfrm>
            <a:off x="1055688" y="584200"/>
            <a:ext cx="9445372" cy="683126"/>
          </a:xfrm>
        </p:spPr>
        <p:txBody>
          <a:bodyPr>
            <a:normAutofit fontScale="90000"/>
          </a:bodyPr>
          <a:lstStyle/>
          <a:p>
            <a:r>
              <a:rPr lang="da-DK" dirty="0">
                <a:solidFill>
                  <a:schemeClr val="accent1"/>
                </a:solidFill>
              </a:rPr>
              <a:t>X Kommune – evt. sektorspecifikke tal</a:t>
            </a:r>
          </a:p>
        </p:txBody>
      </p:sp>
      <p:sp>
        <p:nvSpPr>
          <p:cNvPr id="8" name="Pladsholder til indhold 2">
            <a:extLst>
              <a:ext uri="{FF2B5EF4-FFF2-40B4-BE49-F238E27FC236}">
                <a16:creationId xmlns:a16="http://schemas.microsoft.com/office/drawing/2014/main" id="{FCAE65B8-0B36-48B8-A3B3-8D6F68A9EC11}"/>
              </a:ext>
            </a:extLst>
          </p:cNvPr>
          <p:cNvSpPr>
            <a:spLocks noGrp="1"/>
          </p:cNvSpPr>
          <p:nvPr>
            <p:ph idx="1"/>
          </p:nvPr>
        </p:nvSpPr>
        <p:spPr>
          <a:xfrm>
            <a:off x="5954486" y="1700213"/>
            <a:ext cx="4546575" cy="4476750"/>
          </a:xfrm>
        </p:spPr>
        <p:txBody>
          <a:bodyPr/>
          <a:lstStyle/>
          <a:p>
            <a:r>
              <a:rPr lang="da-DK" sz="2000" dirty="0"/>
              <a:t>(ex. Vejle nedenfor)</a:t>
            </a:r>
          </a:p>
          <a:p>
            <a:endParaRPr lang="da-DK" sz="2400" dirty="0"/>
          </a:p>
          <a:p>
            <a:endParaRPr lang="da-DK" sz="2400" dirty="0"/>
          </a:p>
        </p:txBody>
      </p:sp>
      <p:pic>
        <p:nvPicPr>
          <p:cNvPr id="9" name="Billede 8">
            <a:extLst>
              <a:ext uri="{FF2B5EF4-FFF2-40B4-BE49-F238E27FC236}">
                <a16:creationId xmlns:a16="http://schemas.microsoft.com/office/drawing/2014/main" id="{360A1DBD-AE40-485E-97A4-22D64CC51B40}"/>
              </a:ext>
            </a:extLst>
          </p:cNvPr>
          <p:cNvPicPr>
            <a:picLocks noChangeAspect="1"/>
          </p:cNvPicPr>
          <p:nvPr/>
        </p:nvPicPr>
        <p:blipFill>
          <a:blip r:embed="rId3"/>
          <a:stretch>
            <a:fillRect/>
          </a:stretch>
        </p:blipFill>
        <p:spPr>
          <a:xfrm>
            <a:off x="781656" y="1665288"/>
            <a:ext cx="5070423" cy="4320000"/>
          </a:xfrm>
          <a:prstGeom prst="rect">
            <a:avLst/>
          </a:prstGeom>
        </p:spPr>
      </p:pic>
    </p:spTree>
    <p:extLst>
      <p:ext uri="{BB962C8B-B14F-4D97-AF65-F5344CB8AC3E}">
        <p14:creationId xmlns:p14="http://schemas.microsoft.com/office/powerpoint/2010/main" val="3566912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7CFC7F2-4D3C-4A28-BFEB-079E182715EC}"/>
              </a:ext>
            </a:extLst>
          </p:cNvPr>
          <p:cNvSpPr>
            <a:spLocks noGrp="1"/>
          </p:cNvSpPr>
          <p:nvPr>
            <p:ph type="title"/>
          </p:nvPr>
        </p:nvSpPr>
        <p:spPr>
          <a:xfrm>
            <a:off x="677334" y="584200"/>
            <a:ext cx="8596668" cy="1549989"/>
          </a:xfrm>
        </p:spPr>
        <p:txBody>
          <a:bodyPr>
            <a:normAutofit/>
          </a:bodyPr>
          <a:lstStyle/>
          <a:p>
            <a:pPr algn="ctr"/>
            <a:r>
              <a:rPr lang="da-DK" dirty="0">
                <a:solidFill>
                  <a:schemeClr val="accent1"/>
                </a:solidFill>
              </a:rPr>
              <a:t>6 anbefalinger</a:t>
            </a:r>
          </a:p>
        </p:txBody>
      </p:sp>
      <p:sp>
        <p:nvSpPr>
          <p:cNvPr id="7" name="Pladsholder til indhold 2">
            <a:extLst>
              <a:ext uri="{FF2B5EF4-FFF2-40B4-BE49-F238E27FC236}">
                <a16:creationId xmlns:a16="http://schemas.microsoft.com/office/drawing/2014/main" id="{65D69882-8DC8-4295-89F9-964560E0EB55}"/>
              </a:ext>
            </a:extLst>
          </p:cNvPr>
          <p:cNvSpPr>
            <a:spLocks noGrp="1"/>
          </p:cNvSpPr>
          <p:nvPr>
            <p:ph idx="1"/>
          </p:nvPr>
        </p:nvSpPr>
        <p:spPr>
          <a:xfrm>
            <a:off x="1374576" y="1773238"/>
            <a:ext cx="7202184" cy="3058525"/>
          </a:xfrm>
        </p:spPr>
        <p:txBody>
          <a:bodyPr>
            <a:normAutofit lnSpcReduction="10000"/>
          </a:bodyPr>
          <a:lstStyle/>
          <a:p>
            <a:pPr marL="457200" indent="-457200">
              <a:buFont typeface="+mj-lt"/>
              <a:buAutoNum type="arabicPeriod"/>
            </a:pPr>
            <a:r>
              <a:rPr lang="da-DK" sz="2400" dirty="0"/>
              <a:t>Få byplaner og klimaplaner til at hænge bedre sammen</a:t>
            </a:r>
          </a:p>
          <a:p>
            <a:pPr marL="457200" indent="-457200">
              <a:buFont typeface="+mj-lt"/>
              <a:buAutoNum type="arabicPeriod"/>
            </a:pPr>
            <a:r>
              <a:rPr lang="da-DK" sz="2400" dirty="0"/>
              <a:t>Brug den eksisterende by</a:t>
            </a:r>
          </a:p>
          <a:p>
            <a:pPr marL="457200" indent="-457200">
              <a:buFont typeface="+mj-lt"/>
              <a:buAutoNum type="arabicPeriod"/>
            </a:pPr>
            <a:r>
              <a:rPr lang="da-DK" sz="2400" dirty="0"/>
              <a:t>Overvej altid fortætning</a:t>
            </a:r>
          </a:p>
          <a:p>
            <a:pPr marL="457200" indent="-457200">
              <a:buFont typeface="+mj-lt"/>
              <a:buAutoNum type="arabicPeriod"/>
            </a:pPr>
            <a:r>
              <a:rPr lang="da-DK" sz="2400" dirty="0"/>
              <a:t>Planlæg for større regionale sammenhænge</a:t>
            </a:r>
          </a:p>
          <a:p>
            <a:pPr marL="457200" indent="-457200">
              <a:buFont typeface="+mj-lt"/>
              <a:buAutoNum type="arabicPeriod"/>
            </a:pPr>
            <a:r>
              <a:rPr lang="da-DK" sz="2400" dirty="0" err="1"/>
              <a:t>Samtænk</a:t>
            </a:r>
            <a:r>
              <a:rPr lang="da-DK" sz="2400" dirty="0"/>
              <a:t> trafikplanlægning og byplanlægning</a:t>
            </a:r>
          </a:p>
          <a:p>
            <a:pPr marL="457200" indent="-457200">
              <a:buFont typeface="+mj-lt"/>
              <a:buAutoNum type="arabicPeriod"/>
            </a:pPr>
            <a:r>
              <a:rPr lang="da-DK" sz="2400" dirty="0"/>
              <a:t>Styrk bæredygtig adfærd</a:t>
            </a:r>
          </a:p>
          <a:p>
            <a:endParaRPr lang="da-DK" dirty="0"/>
          </a:p>
          <a:p>
            <a:endParaRPr lang="da-DK" dirty="0"/>
          </a:p>
        </p:txBody>
      </p:sp>
    </p:spTree>
    <p:extLst>
      <p:ext uri="{BB962C8B-B14F-4D97-AF65-F5344CB8AC3E}">
        <p14:creationId xmlns:p14="http://schemas.microsoft.com/office/powerpoint/2010/main" val="2475370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27CB94F8-D764-4F88-AC40-6B0A63C3D3AE}"/>
              </a:ext>
            </a:extLst>
          </p:cNvPr>
          <p:cNvSpPr>
            <a:spLocks noGrp="1"/>
          </p:cNvSpPr>
          <p:nvPr>
            <p:ph type="title" idx="4294967295"/>
          </p:nvPr>
        </p:nvSpPr>
        <p:spPr>
          <a:xfrm>
            <a:off x="677334" y="609600"/>
            <a:ext cx="8263466" cy="1320800"/>
          </a:xfrm>
        </p:spPr>
        <p:txBody>
          <a:bodyPr>
            <a:noAutofit/>
          </a:bodyPr>
          <a:lstStyle/>
          <a:p>
            <a:r>
              <a:rPr lang="da-DK" dirty="0">
                <a:solidFill>
                  <a:schemeClr val="accent1"/>
                </a:solidFill>
              </a:rPr>
              <a:t>Anbefaling 1. </a:t>
            </a:r>
            <a:br>
              <a:rPr lang="da-DK" dirty="0">
                <a:solidFill>
                  <a:srgbClr val="00B050"/>
                </a:solidFill>
              </a:rPr>
            </a:br>
            <a:r>
              <a:rPr lang="da-DK" dirty="0">
                <a:solidFill>
                  <a:schemeClr val="tx1">
                    <a:lumMod val="75000"/>
                    <a:lumOff val="25000"/>
                  </a:schemeClr>
                </a:solidFill>
              </a:rPr>
              <a:t>Få klimaplaner og kommuneplaner til at hænge bedre sammen</a:t>
            </a:r>
          </a:p>
        </p:txBody>
      </p:sp>
      <p:sp>
        <p:nvSpPr>
          <p:cNvPr id="4" name="Pladsholder til indhold 2">
            <a:extLst>
              <a:ext uri="{FF2B5EF4-FFF2-40B4-BE49-F238E27FC236}">
                <a16:creationId xmlns:a16="http://schemas.microsoft.com/office/drawing/2014/main" id="{01946305-3666-48A3-A085-6D7F2334A004}"/>
              </a:ext>
            </a:extLst>
          </p:cNvPr>
          <p:cNvSpPr txBox="1">
            <a:spLocks/>
          </p:cNvSpPr>
          <p:nvPr/>
        </p:nvSpPr>
        <p:spPr>
          <a:xfrm>
            <a:off x="3763617" y="2683635"/>
            <a:ext cx="6063964" cy="31861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da-DK" sz="2000" dirty="0"/>
              <a:t>Benyt klimamålene i planlægningen I den kommende planstrategi kan det overvejes, hvordan klimamålene indarbejdes -  helt konkret – det gælder også for de lokalplaner, der løbende udarbejdes.</a:t>
            </a:r>
          </a:p>
          <a:p>
            <a:pPr marL="0" indent="0">
              <a:buFont typeface="Wingdings 3" charset="2"/>
              <a:buNone/>
            </a:pPr>
            <a:endParaRPr lang="da-DK" sz="2000" dirty="0"/>
          </a:p>
          <a:p>
            <a:r>
              <a:rPr lang="da-DK" sz="2000" dirty="0"/>
              <a:t>Bring klimaplanlæggere og byplanlæggere tættere sammen. Skab fælles sprog, identificer muligheder og overvej den interne organisering</a:t>
            </a:r>
          </a:p>
          <a:p>
            <a:pPr marL="0" indent="0">
              <a:buFont typeface="Wingdings 3" charset="2"/>
              <a:buNone/>
            </a:pPr>
            <a:endParaRPr lang="da-DK" dirty="0"/>
          </a:p>
        </p:txBody>
      </p:sp>
      <p:sp>
        <p:nvSpPr>
          <p:cNvPr id="9" name="Tekstfelt 8">
            <a:extLst>
              <a:ext uri="{FF2B5EF4-FFF2-40B4-BE49-F238E27FC236}">
                <a16:creationId xmlns:a16="http://schemas.microsoft.com/office/drawing/2014/main" id="{2C01433A-9824-4A7D-8D8A-63F0431E9F25}"/>
              </a:ext>
            </a:extLst>
          </p:cNvPr>
          <p:cNvSpPr txBox="1"/>
          <p:nvPr/>
        </p:nvSpPr>
        <p:spPr>
          <a:xfrm>
            <a:off x="839787" y="6179475"/>
            <a:ext cx="1701107" cy="230832"/>
          </a:xfrm>
          <a:prstGeom prst="rect">
            <a:avLst/>
          </a:prstGeom>
          <a:noFill/>
        </p:spPr>
        <p:txBody>
          <a:bodyPr wrap="none" rtlCol="0">
            <a:spAutoFit/>
          </a:bodyPr>
          <a:lstStyle/>
          <a:p>
            <a:pPr algn="just"/>
            <a:r>
              <a:rPr lang="da-DK" sz="900" dirty="0">
                <a:latin typeface="Museo Sans 100"/>
              </a:rPr>
              <a:t>Foto: Dansk Byplanlaboratorium</a:t>
            </a:r>
            <a:endParaRPr lang="da-DK" sz="900" dirty="0"/>
          </a:p>
        </p:txBody>
      </p:sp>
      <p:pic>
        <p:nvPicPr>
          <p:cNvPr id="11" name="Billede 10" descr="Et billede, der indeholder græs, himmel, udendørs, plante&#10;&#10;Automatisk genereret beskrivelse">
            <a:extLst>
              <a:ext uri="{FF2B5EF4-FFF2-40B4-BE49-F238E27FC236}">
                <a16:creationId xmlns:a16="http://schemas.microsoft.com/office/drawing/2014/main" id="{D247836C-81D6-4BE9-A3E7-E8FE10D27994}"/>
              </a:ext>
            </a:extLst>
          </p:cNvPr>
          <p:cNvPicPr>
            <a:picLocks noChangeAspect="1"/>
          </p:cNvPicPr>
          <p:nvPr/>
        </p:nvPicPr>
        <p:blipFill>
          <a:blip r:embed="rId2"/>
          <a:stretch>
            <a:fillRect/>
          </a:stretch>
        </p:blipFill>
        <p:spPr>
          <a:xfrm>
            <a:off x="839787" y="2782955"/>
            <a:ext cx="2483882" cy="3382895"/>
          </a:xfrm>
          <a:prstGeom prst="rect">
            <a:avLst/>
          </a:prstGeom>
        </p:spPr>
      </p:pic>
    </p:spTree>
    <p:extLst>
      <p:ext uri="{BB962C8B-B14F-4D97-AF65-F5344CB8AC3E}">
        <p14:creationId xmlns:p14="http://schemas.microsoft.com/office/powerpoint/2010/main" val="3673536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3C48AF53-259D-4C95-A315-F01B23EFD624}"/>
              </a:ext>
            </a:extLst>
          </p:cNvPr>
          <p:cNvSpPr txBox="1">
            <a:spLocks/>
          </p:cNvSpPr>
          <p:nvPr/>
        </p:nvSpPr>
        <p:spPr>
          <a:xfrm>
            <a:off x="677334" y="609600"/>
            <a:ext cx="10639954" cy="1320800"/>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solidFill>
                  <a:schemeClr val="accent1"/>
                </a:solidFill>
              </a:rPr>
              <a:t>Det gode eksempel på sammenhæng mellem klimaplaner og planstrategi/kommuneplan </a:t>
            </a:r>
          </a:p>
        </p:txBody>
      </p:sp>
      <p:sp>
        <p:nvSpPr>
          <p:cNvPr id="8" name="Pladsholder til indhold 5">
            <a:extLst>
              <a:ext uri="{FF2B5EF4-FFF2-40B4-BE49-F238E27FC236}">
                <a16:creationId xmlns:a16="http://schemas.microsoft.com/office/drawing/2014/main" id="{E0FBBC93-2270-4475-84EF-1B3D4CB53944}"/>
              </a:ext>
            </a:extLst>
          </p:cNvPr>
          <p:cNvSpPr txBox="1">
            <a:spLocks/>
          </p:cNvSpPr>
          <p:nvPr/>
        </p:nvSpPr>
        <p:spPr>
          <a:xfrm>
            <a:off x="1055688" y="2819797"/>
            <a:ext cx="9444037" cy="121840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57150" indent="0">
              <a:buNone/>
            </a:pPr>
            <a:r>
              <a:rPr lang="da-DK" sz="3000" dirty="0">
                <a:latin typeface="+mj-lt"/>
              </a:rPr>
              <a:t>Her kan du indsætte den sammenhæng, der 			   planlægges i Jeres egen kommune </a:t>
            </a:r>
          </a:p>
          <a:p>
            <a:pPr marL="0" indent="0">
              <a:buFont typeface="Wingdings 3" charset="2"/>
              <a:buNone/>
            </a:pPr>
            <a:endParaRPr lang="da-DK" sz="2000" dirty="0"/>
          </a:p>
        </p:txBody>
      </p:sp>
    </p:spTree>
    <p:extLst>
      <p:ext uri="{BB962C8B-B14F-4D97-AF65-F5344CB8AC3E}">
        <p14:creationId xmlns:p14="http://schemas.microsoft.com/office/powerpoint/2010/main" val="211007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4">
            <a:extLst>
              <a:ext uri="{FF2B5EF4-FFF2-40B4-BE49-F238E27FC236}">
                <a16:creationId xmlns:a16="http://schemas.microsoft.com/office/drawing/2014/main" id="{B87C2F17-D628-4EFF-AA9B-717098F435A0}"/>
              </a:ext>
            </a:extLst>
          </p:cNvPr>
          <p:cNvSpPr>
            <a:spLocks noGrp="1"/>
          </p:cNvSpPr>
          <p:nvPr>
            <p:ph type="title" idx="4294967295"/>
          </p:nvPr>
        </p:nvSpPr>
        <p:spPr>
          <a:xfrm>
            <a:off x="677334" y="609600"/>
            <a:ext cx="8596668" cy="1320800"/>
          </a:xfrm>
        </p:spPr>
        <p:txBody>
          <a:bodyPr>
            <a:normAutofit/>
          </a:bodyPr>
          <a:lstStyle/>
          <a:p>
            <a:r>
              <a:rPr lang="da-DK" dirty="0">
                <a:solidFill>
                  <a:schemeClr val="accent1"/>
                </a:solidFill>
              </a:rPr>
              <a:t>Anbefaling 2. </a:t>
            </a:r>
            <a:br>
              <a:rPr lang="da-DK" dirty="0">
                <a:solidFill>
                  <a:schemeClr val="accent1"/>
                </a:solidFill>
              </a:rPr>
            </a:br>
            <a:r>
              <a:rPr lang="da-DK" dirty="0">
                <a:solidFill>
                  <a:schemeClr val="accent1"/>
                </a:solidFill>
              </a:rPr>
              <a:t>Brug den eksisterende by</a:t>
            </a:r>
          </a:p>
        </p:txBody>
      </p:sp>
      <p:sp>
        <p:nvSpPr>
          <p:cNvPr id="4" name="Pladsholder til indhold 5">
            <a:extLst>
              <a:ext uri="{FF2B5EF4-FFF2-40B4-BE49-F238E27FC236}">
                <a16:creationId xmlns:a16="http://schemas.microsoft.com/office/drawing/2014/main" id="{33884436-9BDC-41D3-A766-3B0EF3ABB32F}"/>
              </a:ext>
            </a:extLst>
          </p:cNvPr>
          <p:cNvSpPr txBox="1">
            <a:spLocks/>
          </p:cNvSpPr>
          <p:nvPr/>
        </p:nvSpPr>
        <p:spPr>
          <a:xfrm>
            <a:off x="677334" y="2160588"/>
            <a:ext cx="6249559" cy="388143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da-DK" sz="2000" dirty="0"/>
              <a:t>Omdan og genbrug bystrukturen – både i </a:t>
            </a:r>
            <a:r>
              <a:rPr lang="da-DK" sz="2000" dirty="0" err="1"/>
              <a:t>bymidterne</a:t>
            </a:r>
            <a:r>
              <a:rPr lang="da-DK" sz="2000" dirty="0"/>
              <a:t>, i de udtjente erhvervsområder, i landsbyerne og i forstædernes mere åbne bebyggelser. Kommunerne kan styre dette gennem kommune og lokalplaner. Der kan også udpeges specifikke omdannelsesområder i kommuneplanen for at målrette udviklingen.</a:t>
            </a:r>
          </a:p>
          <a:p>
            <a:pPr marL="0" indent="0">
              <a:buFont typeface="Wingdings 3" charset="2"/>
              <a:buNone/>
            </a:pPr>
            <a:endParaRPr lang="da-DK" sz="2000" dirty="0"/>
          </a:p>
        </p:txBody>
      </p:sp>
      <p:pic>
        <p:nvPicPr>
          <p:cNvPr id="6" name="Billede 5" descr="Et billede, der indeholder bygning, udendørs, hus, vindue&#10;&#10;Automatisk genereret beskrivelse">
            <a:extLst>
              <a:ext uri="{FF2B5EF4-FFF2-40B4-BE49-F238E27FC236}">
                <a16:creationId xmlns:a16="http://schemas.microsoft.com/office/drawing/2014/main" id="{0A3C1C92-8DAD-4969-9079-AB6F86D8F1D8}"/>
              </a:ext>
            </a:extLst>
          </p:cNvPr>
          <p:cNvPicPr>
            <a:picLocks noChangeAspect="1"/>
          </p:cNvPicPr>
          <p:nvPr/>
        </p:nvPicPr>
        <p:blipFill>
          <a:blip r:embed="rId3"/>
          <a:stretch>
            <a:fillRect/>
          </a:stretch>
        </p:blipFill>
        <p:spPr>
          <a:xfrm>
            <a:off x="7979908" y="21258"/>
            <a:ext cx="3344896" cy="4672817"/>
          </a:xfrm>
          <a:prstGeom prst="rect">
            <a:avLst/>
          </a:prstGeom>
        </p:spPr>
      </p:pic>
      <p:sp>
        <p:nvSpPr>
          <p:cNvPr id="7" name="Tekstfelt 6">
            <a:extLst>
              <a:ext uri="{FF2B5EF4-FFF2-40B4-BE49-F238E27FC236}">
                <a16:creationId xmlns:a16="http://schemas.microsoft.com/office/drawing/2014/main" id="{B08E02AD-25EB-4278-A583-5F1AB6F4A9F2}"/>
              </a:ext>
            </a:extLst>
          </p:cNvPr>
          <p:cNvSpPr txBox="1"/>
          <p:nvPr/>
        </p:nvSpPr>
        <p:spPr>
          <a:xfrm>
            <a:off x="7979908" y="4692899"/>
            <a:ext cx="636713" cy="230832"/>
          </a:xfrm>
          <a:prstGeom prst="rect">
            <a:avLst/>
          </a:prstGeom>
          <a:noFill/>
        </p:spPr>
        <p:txBody>
          <a:bodyPr wrap="square" rtlCol="0">
            <a:spAutoFit/>
          </a:bodyPr>
          <a:lstStyle/>
          <a:p>
            <a:r>
              <a:rPr lang="da-DK" sz="900" dirty="0"/>
              <a:t>Foto: JJW</a:t>
            </a:r>
          </a:p>
        </p:txBody>
      </p:sp>
      <p:grpSp>
        <p:nvGrpSpPr>
          <p:cNvPr id="9" name="Gruppe 8">
            <a:extLst>
              <a:ext uri="{FF2B5EF4-FFF2-40B4-BE49-F238E27FC236}">
                <a16:creationId xmlns:a16="http://schemas.microsoft.com/office/drawing/2014/main" id="{9280FA50-E61C-4DD7-BBF2-2101554546F1}"/>
              </a:ext>
            </a:extLst>
          </p:cNvPr>
          <p:cNvGrpSpPr/>
          <p:nvPr/>
        </p:nvGrpSpPr>
        <p:grpSpPr>
          <a:xfrm>
            <a:off x="1055688" y="4923731"/>
            <a:ext cx="4887940" cy="1564362"/>
            <a:chOff x="1541930" y="695357"/>
            <a:chExt cx="5016455" cy="1564362"/>
          </a:xfrm>
        </p:grpSpPr>
        <p:sp>
          <p:nvSpPr>
            <p:cNvPr id="10" name="Rektangel: afrundede hjørner 9">
              <a:extLst>
                <a:ext uri="{FF2B5EF4-FFF2-40B4-BE49-F238E27FC236}">
                  <a16:creationId xmlns:a16="http://schemas.microsoft.com/office/drawing/2014/main" id="{FE84FC84-74E1-467C-A0E0-927CC2F43E38}"/>
                </a:ext>
              </a:extLst>
            </p:cNvPr>
            <p:cNvSpPr/>
            <p:nvPr/>
          </p:nvSpPr>
          <p:spPr>
            <a:xfrm>
              <a:off x="1541930" y="695357"/>
              <a:ext cx="5016455" cy="1564362"/>
            </a:xfrm>
            <a:prstGeom prst="roundRect">
              <a:avLst/>
            </a:prstGeom>
            <a:solidFill>
              <a:srgbClr val="FAEFD0"/>
            </a:solidFill>
            <a:ln w="2540">
              <a:noFill/>
            </a:ln>
            <a:effectLst>
              <a:softEdge rad="0"/>
            </a:effectLst>
          </p:spPr>
          <p:style>
            <a:lnRef idx="2">
              <a:schemeClr val="accent2">
                <a:shade val="50000"/>
              </a:schemeClr>
            </a:lnRef>
            <a:fillRef idx="1">
              <a:schemeClr val="accent2"/>
            </a:fillRef>
            <a:effectRef idx="0">
              <a:schemeClr val="accent2"/>
            </a:effectRef>
            <a:fontRef idx="minor">
              <a:schemeClr val="lt1"/>
            </a:fontRef>
          </p:style>
          <p:txBody>
            <a:bodyPr lIns="144000" tIns="144000" rIns="108000" bIns="216000" rtlCol="0" anchor="ctr"/>
            <a:lstStyle/>
            <a:p>
              <a:pPr algn="ctr">
                <a:lnSpc>
                  <a:spcPct val="200000"/>
                </a:lnSpc>
              </a:pPr>
              <a:r>
                <a:rPr lang="da-DK" sz="1600" b="1" spc="300" dirty="0">
                  <a:solidFill>
                    <a:schemeClr val="accent1"/>
                  </a:solidFill>
                  <a:latin typeface="Museo Sans 100"/>
                </a:rPr>
                <a:t> </a:t>
              </a:r>
              <a:r>
                <a:rPr lang="da-DK" sz="1600" b="1" spc="100" dirty="0">
                  <a:solidFill>
                    <a:schemeClr val="accent1"/>
                  </a:solidFill>
                  <a:latin typeface="Museo Sans 100"/>
                </a:rPr>
                <a:t>KOMMUNENS ROLLE</a:t>
              </a:r>
            </a:p>
            <a:p>
              <a:pPr marL="0" indent="0">
                <a:buNone/>
              </a:pPr>
              <a:r>
                <a:rPr lang="da-DK" sz="1600" dirty="0">
                  <a:solidFill>
                    <a:schemeClr val="accent1"/>
                  </a:solidFill>
                  <a:latin typeface="Museo Sans 100" panose="02000000000000000000"/>
                </a:rPr>
                <a:t>Kommuneplanen sætter rammer for byvækst – og det er derfor en politisk beslutning om man vil udlægge ny by eller forbedre den eksisterende. Derudover kan der udpeges særlige byomdannelsesområder</a:t>
              </a:r>
            </a:p>
          </p:txBody>
        </p:sp>
        <p:grpSp>
          <p:nvGrpSpPr>
            <p:cNvPr id="11" name="Grafik 28">
              <a:extLst>
                <a:ext uri="{FF2B5EF4-FFF2-40B4-BE49-F238E27FC236}">
                  <a16:creationId xmlns:a16="http://schemas.microsoft.com/office/drawing/2014/main" id="{998DB6ED-F09A-41AC-B32D-97BB0B502553}"/>
                </a:ext>
              </a:extLst>
            </p:cNvPr>
            <p:cNvGrpSpPr/>
            <p:nvPr/>
          </p:nvGrpSpPr>
          <p:grpSpPr>
            <a:xfrm>
              <a:off x="1793282" y="787235"/>
              <a:ext cx="1030519" cy="332548"/>
              <a:chOff x="6719370" y="2973707"/>
              <a:chExt cx="1238984" cy="399820"/>
            </a:xfrm>
          </p:grpSpPr>
          <p:sp>
            <p:nvSpPr>
              <p:cNvPr id="12" name="Kombinationstegning: figur 11">
                <a:extLst>
                  <a:ext uri="{FF2B5EF4-FFF2-40B4-BE49-F238E27FC236}">
                    <a16:creationId xmlns:a16="http://schemas.microsoft.com/office/drawing/2014/main" id="{7974A5C5-A8D6-441F-A14F-251BFF0EF4EE}"/>
                  </a:ext>
                </a:extLst>
              </p:cNvPr>
              <p:cNvSpPr/>
              <p:nvPr/>
            </p:nvSpPr>
            <p:spPr>
              <a:xfrm>
                <a:off x="7757438" y="3048152"/>
                <a:ext cx="200916" cy="321063"/>
              </a:xfrm>
              <a:custGeom>
                <a:avLst/>
                <a:gdLst>
                  <a:gd name="connsiteX0" fmla="*/ 200916 w 200916"/>
                  <a:gd name="connsiteY0" fmla="*/ 321064 h 321063"/>
                  <a:gd name="connsiteX1" fmla="*/ 0 w 200916"/>
                  <a:gd name="connsiteY1" fmla="*/ 321064 h 321063"/>
                  <a:gd name="connsiteX2" fmla="*/ 0 w 200916"/>
                  <a:gd name="connsiteY2" fmla="*/ 101320 h 321063"/>
                  <a:gd name="connsiteX3" fmla="*/ 101320 w 200916"/>
                  <a:gd name="connsiteY3" fmla="*/ 0 h 321063"/>
                  <a:gd name="connsiteX4" fmla="*/ 199623 w 200916"/>
                  <a:gd name="connsiteY4" fmla="*/ 98302 h 321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16" h="321063">
                    <a:moveTo>
                      <a:pt x="200916" y="321064"/>
                    </a:moveTo>
                    <a:lnTo>
                      <a:pt x="0" y="321064"/>
                    </a:lnTo>
                    <a:lnTo>
                      <a:pt x="0" y="101320"/>
                    </a:lnTo>
                    <a:lnTo>
                      <a:pt x="101320" y="0"/>
                    </a:lnTo>
                    <a:lnTo>
                      <a:pt x="199623" y="98302"/>
                    </a:lnTo>
                    <a:close/>
                  </a:path>
                </a:pathLst>
              </a:custGeom>
              <a:solidFill>
                <a:srgbClr val="60B442"/>
              </a:solidFill>
              <a:ln w="14339" cap="flat">
                <a:solidFill>
                  <a:srgbClr val="60B442"/>
                </a:solidFill>
                <a:prstDash val="solid"/>
                <a:miter/>
              </a:ln>
            </p:spPr>
            <p:txBody>
              <a:bodyPr rtlCol="0" anchor="ctr"/>
              <a:lstStyle/>
              <a:p>
                <a:endParaRPr lang="da-DK">
                  <a:solidFill>
                    <a:schemeClr val="accent1"/>
                  </a:solidFill>
                </a:endParaRPr>
              </a:p>
            </p:txBody>
          </p:sp>
          <p:sp>
            <p:nvSpPr>
              <p:cNvPr id="13" name="Kombinationstegning: figur 12">
                <a:extLst>
                  <a:ext uri="{FF2B5EF4-FFF2-40B4-BE49-F238E27FC236}">
                    <a16:creationId xmlns:a16="http://schemas.microsoft.com/office/drawing/2014/main" id="{0F922432-6626-4499-91B0-D0949B9755E4}"/>
                  </a:ext>
                </a:extLst>
              </p:cNvPr>
              <p:cNvSpPr/>
              <p:nvPr/>
            </p:nvSpPr>
            <p:spPr>
              <a:xfrm>
                <a:off x="7207146" y="3141712"/>
                <a:ext cx="503009" cy="231815"/>
              </a:xfrm>
              <a:custGeom>
                <a:avLst/>
                <a:gdLst>
                  <a:gd name="connsiteX0" fmla="*/ 503009 w 503009"/>
                  <a:gd name="connsiteY0" fmla="*/ 231815 h 231815"/>
                  <a:gd name="connsiteX1" fmla="*/ 503009 w 503009"/>
                  <a:gd name="connsiteY1" fmla="*/ 144148 h 231815"/>
                  <a:gd name="connsiteX2" fmla="*/ 444804 w 503009"/>
                  <a:gd name="connsiteY2" fmla="*/ 66972 h 231815"/>
                  <a:gd name="connsiteX3" fmla="*/ 385449 w 503009"/>
                  <a:gd name="connsiteY3" fmla="*/ 144148 h 231815"/>
                  <a:gd name="connsiteX4" fmla="*/ 385449 w 503009"/>
                  <a:gd name="connsiteY4" fmla="*/ 193443 h 231815"/>
                  <a:gd name="connsiteX5" fmla="*/ 308560 w 503009"/>
                  <a:gd name="connsiteY5" fmla="*/ 193443 h 231815"/>
                  <a:gd name="connsiteX6" fmla="*/ 308560 w 503009"/>
                  <a:gd name="connsiteY6" fmla="*/ 53894 h 231815"/>
                  <a:gd name="connsiteX7" fmla="*/ 254810 w 503009"/>
                  <a:gd name="connsiteY7" fmla="*/ 0 h 231815"/>
                  <a:gd name="connsiteX8" fmla="*/ 60361 w 503009"/>
                  <a:gd name="connsiteY8" fmla="*/ 0 h 231815"/>
                  <a:gd name="connsiteX9" fmla="*/ 0 w 503009"/>
                  <a:gd name="connsiteY9" fmla="*/ 60361 h 231815"/>
                  <a:gd name="connsiteX10" fmla="*/ 0 w 503009"/>
                  <a:gd name="connsiteY10" fmla="*/ 231815 h 23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3009" h="231815">
                    <a:moveTo>
                      <a:pt x="503009" y="231815"/>
                    </a:moveTo>
                    <a:lnTo>
                      <a:pt x="503009" y="144148"/>
                    </a:lnTo>
                    <a:lnTo>
                      <a:pt x="444804" y="66972"/>
                    </a:lnTo>
                    <a:lnTo>
                      <a:pt x="385449" y="144148"/>
                    </a:lnTo>
                    <a:lnTo>
                      <a:pt x="385449" y="193443"/>
                    </a:lnTo>
                    <a:lnTo>
                      <a:pt x="308560" y="193443"/>
                    </a:lnTo>
                    <a:lnTo>
                      <a:pt x="308560" y="53894"/>
                    </a:lnTo>
                    <a:lnTo>
                      <a:pt x="254810" y="0"/>
                    </a:lnTo>
                    <a:lnTo>
                      <a:pt x="60361" y="0"/>
                    </a:lnTo>
                    <a:lnTo>
                      <a:pt x="0" y="60361"/>
                    </a:lnTo>
                    <a:lnTo>
                      <a:pt x="0" y="231815"/>
                    </a:lnTo>
                    <a:close/>
                  </a:path>
                </a:pathLst>
              </a:custGeom>
              <a:solidFill>
                <a:srgbClr val="60B442"/>
              </a:solidFill>
              <a:ln w="14339" cap="flat">
                <a:solidFill>
                  <a:srgbClr val="60B442"/>
                </a:solidFill>
                <a:prstDash val="solid"/>
                <a:miter/>
              </a:ln>
            </p:spPr>
            <p:txBody>
              <a:bodyPr rtlCol="0" anchor="ctr"/>
              <a:lstStyle/>
              <a:p>
                <a:endParaRPr lang="da-DK">
                  <a:solidFill>
                    <a:schemeClr val="accent1"/>
                  </a:solidFill>
                </a:endParaRPr>
              </a:p>
            </p:txBody>
          </p:sp>
          <p:sp>
            <p:nvSpPr>
              <p:cNvPr id="14" name="Kombinationstegning: figur 13">
                <a:extLst>
                  <a:ext uri="{FF2B5EF4-FFF2-40B4-BE49-F238E27FC236}">
                    <a16:creationId xmlns:a16="http://schemas.microsoft.com/office/drawing/2014/main" id="{F8C80579-569A-4FE1-861F-AB231A58FE7D}"/>
                  </a:ext>
                </a:extLst>
              </p:cNvPr>
              <p:cNvSpPr/>
              <p:nvPr/>
            </p:nvSpPr>
            <p:spPr>
              <a:xfrm>
                <a:off x="6719370" y="2973707"/>
                <a:ext cx="443798" cy="399820"/>
              </a:xfrm>
              <a:custGeom>
                <a:avLst/>
                <a:gdLst>
                  <a:gd name="connsiteX0" fmla="*/ 443798 w 443798"/>
                  <a:gd name="connsiteY0" fmla="*/ 395509 h 399820"/>
                  <a:gd name="connsiteX1" fmla="*/ 443798 w 443798"/>
                  <a:gd name="connsiteY1" fmla="*/ 227360 h 399820"/>
                  <a:gd name="connsiteX2" fmla="*/ 386599 w 443798"/>
                  <a:gd name="connsiteY2" fmla="*/ 0 h 399820"/>
                  <a:gd name="connsiteX3" fmla="*/ 350382 w 443798"/>
                  <a:gd name="connsiteY3" fmla="*/ 0 h 399820"/>
                  <a:gd name="connsiteX4" fmla="*/ 296488 w 443798"/>
                  <a:gd name="connsiteY4" fmla="*/ 227360 h 399820"/>
                  <a:gd name="connsiteX5" fmla="*/ 296488 w 443798"/>
                  <a:gd name="connsiteY5" fmla="*/ 331699 h 399820"/>
                  <a:gd name="connsiteX6" fmla="*/ 215288 w 443798"/>
                  <a:gd name="connsiteY6" fmla="*/ 331699 h 399820"/>
                  <a:gd name="connsiteX7" fmla="*/ 215288 w 443798"/>
                  <a:gd name="connsiteY7" fmla="*/ 273493 h 399820"/>
                  <a:gd name="connsiteX8" fmla="*/ 106494 w 443798"/>
                  <a:gd name="connsiteY8" fmla="*/ 175766 h 399820"/>
                  <a:gd name="connsiteX9" fmla="*/ 0 w 443798"/>
                  <a:gd name="connsiteY9" fmla="*/ 276799 h 399820"/>
                  <a:gd name="connsiteX10" fmla="*/ 0 w 443798"/>
                  <a:gd name="connsiteY10" fmla="*/ 399821 h 3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3798" h="399820">
                    <a:moveTo>
                      <a:pt x="443798" y="395509"/>
                    </a:moveTo>
                    <a:lnTo>
                      <a:pt x="443798" y="227360"/>
                    </a:lnTo>
                    <a:lnTo>
                      <a:pt x="386599" y="0"/>
                    </a:lnTo>
                    <a:lnTo>
                      <a:pt x="350382" y="0"/>
                    </a:lnTo>
                    <a:lnTo>
                      <a:pt x="296488" y="227360"/>
                    </a:lnTo>
                    <a:lnTo>
                      <a:pt x="296488" y="331699"/>
                    </a:lnTo>
                    <a:lnTo>
                      <a:pt x="215288" y="331699"/>
                    </a:lnTo>
                    <a:lnTo>
                      <a:pt x="215288" y="273493"/>
                    </a:lnTo>
                    <a:lnTo>
                      <a:pt x="106494" y="175766"/>
                    </a:lnTo>
                    <a:lnTo>
                      <a:pt x="0" y="276799"/>
                    </a:lnTo>
                    <a:lnTo>
                      <a:pt x="0" y="399821"/>
                    </a:lnTo>
                    <a:close/>
                  </a:path>
                </a:pathLst>
              </a:custGeom>
              <a:solidFill>
                <a:srgbClr val="60B442"/>
              </a:solidFill>
              <a:ln w="14339" cap="flat">
                <a:solidFill>
                  <a:srgbClr val="60B442"/>
                </a:solidFill>
                <a:prstDash val="solid"/>
                <a:miter/>
              </a:ln>
            </p:spPr>
            <p:txBody>
              <a:bodyPr rtlCol="0" anchor="ctr"/>
              <a:lstStyle/>
              <a:p>
                <a:endParaRPr lang="da-DK">
                  <a:solidFill>
                    <a:schemeClr val="accent1"/>
                  </a:solidFill>
                </a:endParaRPr>
              </a:p>
            </p:txBody>
          </p:sp>
        </p:grpSp>
      </p:grpSp>
    </p:spTree>
    <p:extLst>
      <p:ext uri="{BB962C8B-B14F-4D97-AF65-F5344CB8AC3E}">
        <p14:creationId xmlns:p14="http://schemas.microsoft.com/office/powerpoint/2010/main" val="3462863312"/>
      </p:ext>
    </p:extLst>
  </p:cSld>
  <p:clrMapOvr>
    <a:masterClrMapping/>
  </p:clrMapOvr>
</p:sld>
</file>

<file path=ppt/theme/theme1.xml><?xml version="1.0" encoding="utf-8"?>
<a:theme xmlns:a="http://schemas.openxmlformats.org/drawingml/2006/main" name="Facet">
  <a:themeElements>
    <a:clrScheme name="Grø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spDef>
      <a:spPr>
        <a:solidFill>
          <a:srgbClr val="EDC249">
            <a:alpha val="26000"/>
          </a:srgbClr>
        </a:solidFill>
        <a:ln>
          <a:noFill/>
        </a:ln>
      </a:spPr>
      <a:bodyPr lIns="180000" tIns="144000" rIns="180000" bIns="144000" rtlCol="0" anchor="ctr"/>
      <a:lstStyle>
        <a:defPPr marL="0" indent="0" algn="l">
          <a:buNone/>
          <a:defRPr sz="1400" b="1" dirty="0" smtClean="0">
            <a:solidFill>
              <a:srgbClr val="A28534"/>
            </a:solidFill>
            <a:latin typeface="Museo Sans 100"/>
          </a:defRPr>
        </a:defPPr>
      </a:lstStyle>
      <a:style>
        <a:lnRef idx="2">
          <a:schemeClr val="accent2">
            <a:shade val="50000"/>
          </a:schemeClr>
        </a:lnRef>
        <a:fillRef idx="1">
          <a:schemeClr val="accent2"/>
        </a:fillRef>
        <a:effectRef idx="0">
          <a:schemeClr val="accent2"/>
        </a:effectRef>
        <a:fontRef idx="minor">
          <a:schemeClr val="lt1"/>
        </a:fontRef>
      </a:style>
    </a:spDef>
  </a:objectDefaults>
  <a:extraClrSchemeLst/>
  <a:extLst>
    <a:ext uri="{05A4C25C-085E-4340-85A3-A5531E510DB2}">
      <thm15:themeFamily xmlns:thm15="http://schemas.microsoft.com/office/thememl/2012/main" name="KTC POWERPOINT med fire logoer.potx [Skrivebeskyttet]" id="{FC6D97B2-E0E1-4122-9B50-3FE89DCB1972}" vid="{D6A7A3CF-FB97-4E06-BE13-E2DE0BA8078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2060</TotalTime>
  <Words>1932</Words>
  <Application>Microsoft Office PowerPoint</Application>
  <PresentationFormat>Widescreen</PresentationFormat>
  <Paragraphs>157</Paragraphs>
  <Slides>25</Slides>
  <Notes>17</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25</vt:i4>
      </vt:variant>
    </vt:vector>
  </HeadingPairs>
  <TitlesOfParts>
    <vt:vector size="33" baseType="lpstr">
      <vt:lpstr>Arial</vt:lpstr>
      <vt:lpstr>Calibri</vt:lpstr>
      <vt:lpstr>Franklin Gothic Book</vt:lpstr>
      <vt:lpstr>Franklin Gothic Medium</vt:lpstr>
      <vt:lpstr>Museo Sans 100</vt:lpstr>
      <vt:lpstr>Trebuchet MS</vt:lpstr>
      <vt:lpstr>Wingdings 3</vt:lpstr>
      <vt:lpstr>Facet</vt:lpstr>
      <vt:lpstr>KLIMA OG FYSISK PLANLÆGNING</vt:lpstr>
      <vt:lpstr>Klima og fysisk planlægning </vt:lpstr>
      <vt:lpstr>Klima og fysisk planlægning – hvorfor ? </vt:lpstr>
      <vt:lpstr>X Kommunes CO2 -udledning</vt:lpstr>
      <vt:lpstr>X Kommune – evt. sektorspecifikke tal</vt:lpstr>
      <vt:lpstr>6 anbefalinger</vt:lpstr>
      <vt:lpstr>Anbefaling 1.  Få klimaplaner og kommuneplaner til at hænge bedre sammen</vt:lpstr>
      <vt:lpstr>PowerPoint-præsentation</vt:lpstr>
      <vt:lpstr>Anbefaling 2.  Brug den eksisterende by</vt:lpstr>
      <vt:lpstr>Anbefaling 2. CASE  HØJE TAASTRUP      </vt:lpstr>
      <vt:lpstr>Anbefaling 3.  Overvej altid fortætning</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Synergier </vt:lpstr>
      <vt:lpstr>Dilemmaer</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Klima og fysisk planlægning</dc:title>
  <dc:creator>Ellen Højgaard Jensen</dc:creator>
  <cp:lastModifiedBy>Ellen Højgaard Jensen</cp:lastModifiedBy>
  <cp:revision>91</cp:revision>
  <cp:lastPrinted>2021-10-25T15:59:06Z</cp:lastPrinted>
  <dcterms:created xsi:type="dcterms:W3CDTF">2021-10-22T14:07:29Z</dcterms:created>
  <dcterms:modified xsi:type="dcterms:W3CDTF">2022-02-17T18:07:24Z</dcterms:modified>
</cp:coreProperties>
</file>